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9" r:id="rId1"/>
  </p:sldMasterIdLst>
  <p:notesMasterIdLst>
    <p:notesMasterId r:id="rId45"/>
  </p:notesMasterIdLst>
  <p:sldIdLst>
    <p:sldId id="333" r:id="rId2"/>
    <p:sldId id="409" r:id="rId3"/>
    <p:sldId id="258" r:id="rId4"/>
    <p:sldId id="299" r:id="rId5"/>
    <p:sldId id="306" r:id="rId6"/>
    <p:sldId id="366" r:id="rId7"/>
    <p:sldId id="412" r:id="rId8"/>
    <p:sldId id="420" r:id="rId9"/>
    <p:sldId id="413" r:id="rId10"/>
    <p:sldId id="450" r:id="rId11"/>
    <p:sldId id="448" r:id="rId12"/>
    <p:sldId id="451" r:id="rId13"/>
    <p:sldId id="452" r:id="rId14"/>
    <p:sldId id="453" r:id="rId15"/>
    <p:sldId id="414" r:id="rId16"/>
    <p:sldId id="430" r:id="rId17"/>
    <p:sldId id="422" r:id="rId18"/>
    <p:sldId id="415" r:id="rId19"/>
    <p:sldId id="431" r:id="rId20"/>
    <p:sldId id="428" r:id="rId21"/>
    <p:sldId id="432" r:id="rId22"/>
    <p:sldId id="417" r:id="rId23"/>
    <p:sldId id="424" r:id="rId24"/>
    <p:sldId id="416" r:id="rId25"/>
    <p:sldId id="425" r:id="rId26"/>
    <p:sldId id="418" r:id="rId27"/>
    <p:sldId id="426" r:id="rId28"/>
    <p:sldId id="419" r:id="rId29"/>
    <p:sldId id="455" r:id="rId30"/>
    <p:sldId id="266" r:id="rId31"/>
    <p:sldId id="410" r:id="rId32"/>
    <p:sldId id="411" r:id="rId33"/>
    <p:sldId id="443" r:id="rId34"/>
    <p:sldId id="445" r:id="rId35"/>
    <p:sldId id="437" r:id="rId36"/>
    <p:sldId id="441" r:id="rId37"/>
    <p:sldId id="442" r:id="rId38"/>
    <p:sldId id="446" r:id="rId39"/>
    <p:sldId id="427" r:id="rId40"/>
    <p:sldId id="454" r:id="rId41"/>
    <p:sldId id="429" r:id="rId42"/>
    <p:sldId id="433" r:id="rId43"/>
    <p:sldId id="269" r:id="rId44"/>
  </p:sldIdLst>
  <p:sldSz cx="9144000" cy="5143500" type="screen16x9"/>
  <p:notesSz cx="6858000" cy="9144000"/>
  <p:embeddedFontLst>
    <p:embeddedFont>
      <p:font typeface="Microsoft JhengHei" panose="020B0604030504040204" pitchFamily="34" charset="-120"/>
      <p:regular r:id="rId46"/>
      <p:bold r:id="rId47"/>
    </p:embeddedFont>
    <p:embeddedFont>
      <p:font typeface="Josefin Slab" pitchFamily="2" charset="0"/>
      <p:regular r:id="rId48"/>
      <p:bold r:id="rId49"/>
      <p:italic r:id="rId50"/>
      <p:boldItalic r:id="rId51"/>
    </p:embeddedFont>
    <p:embeddedFont>
      <p:font typeface="SoukouMincho" panose="02000600000000000000" pitchFamily="2" charset="-128"/>
      <p:regular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E02367-6310-4FDD-A0BC-0D42DE320BC0}">
  <a:tblStyle styleId="{42E02367-6310-4FDD-A0BC-0D42DE320B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92"/>
    <p:restoredTop sz="82958"/>
  </p:normalViewPr>
  <p:slideViewPr>
    <p:cSldViewPr snapToGrid="0">
      <p:cViewPr>
        <p:scale>
          <a:sx n="78" d="100"/>
          <a:sy n="78" d="100"/>
        </p:scale>
        <p:origin x="712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/Relationships>
</file>

<file path=ppt/media/image1.jpg>
</file>

<file path=ppt/media/image10.jpeg>
</file>

<file path=ppt/media/image11.jp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13672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4FB1E6A8-60A7-2CEC-AD3B-BBCB9573D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0F8A870C-57AD-95D7-2C5D-E0DDD103A9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A5C31DB1-802C-0890-1256-1BF7915D7E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03418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57C772EB-DB3C-4084-9897-A9EFD83C4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604502AA-2D5B-960F-3947-3AC2A79FF1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FBECE0F8-782C-22BE-EB51-E304B3BE9F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6522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D4DCF31B-E94F-6A90-6E1A-9421635E3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AAB68F1C-A1A4-8842-8A4C-89583D7F2B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45AFBA1C-4C5B-E3FD-EE45-E96079C792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42089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F026FAC2-EC93-EF18-91F3-6C97DBE21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8D9BD42A-DF8F-D7AA-7F1A-044080C58A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401916E8-32A6-3A6C-D2A6-C4B82BF037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7131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76945EC2-7EEF-8745-9BBE-34EB74FA2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DCBCC4EF-68D2-D869-12D2-8A4D4100BF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CECE31CE-DE02-635E-990E-FC38ABDC31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6661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601CA5C1-0AA0-1B44-9F0D-605ADAF0E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47E483B1-1F50-1CAF-35FF-A54AECCB5E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8E5F8147-4026-5029-B22B-8F598E8C68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52603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F0A963E8-7B1C-2930-AD70-074378135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206C074C-9375-793C-84EE-8E3EC6208B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3DB22F97-3B3B-2E22-7283-4742D1CE55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03486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54DCE532-A509-7CF8-E907-FB7B8743E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139CE46B-1592-FAD6-55ED-2EA9A7DDB2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06CCE045-A14A-E96F-625D-B341A6DA48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63369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4CC9D408-53BB-3A8D-19F4-BC1BC17A4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17C1BFF5-EF1A-BBE0-51D4-638974ED25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F6C8F969-85D6-8783-57AF-F225C2A8D3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20542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4D7A8D00-63D8-E8BF-4FDA-3FD8AC559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E5A8C9E7-299C-3B48-2AEE-92957CE991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E1254AB1-D755-CDC6-BA7A-B08CCE0A1E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66115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CAD3D1F0-FC92-95EB-9434-886766818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5C1580EF-F361-B801-5F01-C4BF1DC41A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6513F4C8-17E5-6C48-A1E4-6C4F245002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72717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EE119914-822A-4C6F-4F70-F8CEA32D4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E12A1D06-F707-20B7-869D-BBCC238AA2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BA658AA3-1FE1-268A-E3C3-95D1C5E2E7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5202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381C6BCF-7EB9-BBA4-5513-0EB04A320D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37E9D48C-E447-BA03-C28F-2AF9638CFD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02B0F134-F150-22A2-DE12-28E3582759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10049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67DB6FD8-AEE4-E1B1-3FF9-D2CD8BCA1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4533AC4D-BFD3-DB26-65F1-63BA93330A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7946197B-663C-D25B-89F0-7174702592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46724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B033250C-0A5C-2789-54EF-B9D57A6BA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443E108A-C669-13D6-C9A4-211EF9F879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D90C4959-BFB2-8D0C-704A-8F7A76A70F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93842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C38B7C0D-6215-571E-2BF1-C52AEAA38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FA87C1FF-40D0-DA93-DB84-622AB959A7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73084D1C-2EA6-BDFC-C9E3-12AB97D899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89590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253EC070-7AFD-9C09-EAAD-5443833C3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F2AE8056-4726-70D8-6B0C-137A42EA2B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7E093E6E-4ABB-3133-BFFA-1DD919952F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60186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CD21DB73-F950-1E03-9014-81B901C705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C842E9F0-F552-60B6-105B-CF8D926690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32470F48-5ADB-2244-E510-C8124A85DF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52151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49C3BCB1-D638-E6C2-4A53-6D8A9E3DD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F5987EC9-99BC-F6DB-B9A2-CC330A4F94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648654A9-BCB9-6AF5-3FB1-2D4AB35C91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27608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28047F2E-FFD0-02B7-7212-C150DAD26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464AFA9D-864A-AB7A-9BA4-1600424B29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536BC635-5E8F-C765-5A92-409E6A65AC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1226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D8EEEBFF-F063-53D4-7D70-FC06D045C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386016FF-F1F7-7207-54EF-83C8D2BF1C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BA885326-840D-4C38-119B-5E8C57D430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測試程式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7553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29A19502-F162-750C-24B4-270AB09497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7CA2BE9C-900C-5569-73CB-48CA00C1B6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4C4AC7AD-711B-566B-827E-DFC793B27B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49768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04C24E04-C845-EC2D-7FBC-C4EF3931A5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DAB5A599-53D0-866C-2A9D-81EB15D920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603B5F7F-EB75-51CE-B57A-76E4421054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297555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6598E33E-3EFF-9649-D537-FEAA182AF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07AB9000-DC67-72CE-BCF0-9095AFD738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A1CA7D3D-247E-3278-02D7-F449827397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995024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E5735232-045C-E38C-A658-13088F254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72254D0B-16E5-2EF9-5DDC-19CE5CEF5F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6B77B182-B87D-EADF-40DD-2629647F38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41656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BA0EB842-6B75-761F-38AC-7A46D9AD1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F2964564-0585-6B7F-A4D5-08C1E95198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D6423F9D-0BB6-61CD-8256-6809C61961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9073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E92798A6-0A2A-8C84-CE13-2050CE4B9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AE8D57E8-C9B3-3FD4-1B9B-A4EC1F8A3C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2AF47EB7-07DA-40AB-2818-49E4E87D80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584360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D59218E7-24A6-D730-F65F-511F9450A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ECFEB887-1EA9-77CA-9419-FB02711B96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94CB03F4-BD40-A909-C0A2-5FE2B7209C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3177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596401EB-E2F8-3EE6-44CF-5818182D5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00052BE7-C31A-9D05-126F-D3FBD98DB0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0CCEB731-3983-1694-5BF4-A46A7C2525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273703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D88693D8-EB02-94A7-FBBD-C2B7A66D0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019C6702-BFA8-DB38-912B-02A195905A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D4FD540C-6611-E549-690A-46D6998857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2264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963986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AA179018-8C8A-DBDB-6CEF-41B5412A4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0C390220-6AFC-CCDB-E403-76CB45D697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1A89857D-64B1-50E0-FC67-97E0B177CC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78826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EA46D136-0C18-D468-D539-D1027D163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CCAE663F-017C-E921-8F73-2763F27E2D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CEE75726-5E95-D3C3-F03C-190B268BA6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82279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4960BD34-D366-D6E3-14C5-77274002B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68AAD29A-A732-6C15-903D-AC7E266B1A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518330B0-0B2D-327E-F67B-6FA69599A1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667924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8615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1296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89343E4B-6E5A-E630-7B01-0C06916EC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C38D849A-1332-04EF-649D-AED2C5F1E3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2B99204D-5AEC-B004-2F86-B3271CA138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6407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>
          <a:extLst>
            <a:ext uri="{FF2B5EF4-FFF2-40B4-BE49-F238E27FC236}">
              <a16:creationId xmlns:a16="http://schemas.microsoft.com/office/drawing/2014/main" id="{EA29FCE5-86A7-F4D3-1AD0-56B7C2D90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>
            <a:extLst>
              <a:ext uri="{FF2B5EF4-FFF2-40B4-BE49-F238E27FC236}">
                <a16:creationId xmlns:a16="http://schemas.microsoft.com/office/drawing/2014/main" id="{CF372ADF-5962-7166-600D-90B8D9155D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>
            <a:extLst>
              <a:ext uri="{FF2B5EF4-FFF2-40B4-BE49-F238E27FC236}">
                <a16:creationId xmlns:a16="http://schemas.microsoft.com/office/drawing/2014/main" id="{AE071DF1-0A1C-8BFC-5FD1-D6F9AC2064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1788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E8621A61-B8F9-DF58-EEAA-D09FCE8EA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>
            <a:extLst>
              <a:ext uri="{FF2B5EF4-FFF2-40B4-BE49-F238E27FC236}">
                <a16:creationId xmlns:a16="http://schemas.microsoft.com/office/drawing/2014/main" id="{EE1BBC96-82AB-B6B5-EF6D-24DBDB30EE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>
            <a:extLst>
              <a:ext uri="{FF2B5EF4-FFF2-40B4-BE49-F238E27FC236}">
                <a16:creationId xmlns:a16="http://schemas.microsoft.com/office/drawing/2014/main" id="{5BE77337-ABBD-B137-1ACD-D7B5420593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7203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6DB0AA-50BC-5BC5-A974-69872E9E9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547892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9359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E8FBDEB1-09EC-2975-7BD0-36EAE4CC6706}"/>
              </a:ext>
            </a:extLst>
          </p:cNvPr>
          <p:cNvSpPr txBox="1"/>
          <p:nvPr userDrawn="1"/>
        </p:nvSpPr>
        <p:spPr>
          <a:xfrm>
            <a:off x="8612109" y="4681835"/>
            <a:ext cx="688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D7C3323-9D42-464D-B09C-C3D5D47C20A0}" type="slidenum">
              <a:rPr kumimoji="1" lang="zh-TW" altLang="en-US" sz="2400" smtClean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‹#›</a:t>
            </a:fld>
            <a:endParaRPr kumimoji="1" lang="zh-TW" altLang="en-US" sz="24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0" r:id="rId3"/>
    <p:sldLayoutId id="2147483671" r:id="rId4"/>
    <p:sldLayoutId id="2147483666" r:id="rId5"/>
    <p:sldLayoutId id="2147483667" r:id="rId6"/>
    <p:sldLayoutId id="2147483670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02;p24">
            <a:extLst>
              <a:ext uri="{FF2B5EF4-FFF2-40B4-BE49-F238E27FC236}">
                <a16:creationId xmlns:a16="http://schemas.microsoft.com/office/drawing/2014/main" id="{F1CFBEF7-686B-445E-A3C6-231D1146E28B}"/>
              </a:ext>
            </a:extLst>
          </p:cNvPr>
          <p:cNvSpPr txBox="1">
            <a:spLocks/>
          </p:cNvSpPr>
          <p:nvPr/>
        </p:nvSpPr>
        <p:spPr>
          <a:xfrm>
            <a:off x="526036" y="1935127"/>
            <a:ext cx="6612133" cy="2491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zh-TW" altLang="en-US" sz="3600" dirty="0">
                <a:latin typeface="SoukouMincho" panose="02000600000000000000" pitchFamily="2" charset="-128"/>
                <a:ea typeface="SoukouMincho" panose="02000600000000000000" pitchFamily="2" charset="-128"/>
                <a:cs typeface="Yuppy TC" panose="020F0603040207020204" pitchFamily="34" charset="-120"/>
              </a:rPr>
              <a:t>機電整合期末專題</a:t>
            </a:r>
            <a:br>
              <a:rPr lang="en-US" altLang="zh-TW" sz="4000" dirty="0">
                <a:latin typeface="SoukouMincho" panose="02000600000000000000" pitchFamily="2" charset="-128"/>
                <a:ea typeface="SoukouMincho" panose="02000600000000000000" pitchFamily="2" charset="-128"/>
                <a:cs typeface="Yuppy TC" panose="020F0603040207020204" pitchFamily="34" charset="-120"/>
              </a:rPr>
            </a:br>
            <a:r>
              <a:rPr lang="zh-TW" altLang="en-US" sz="5400" dirty="0">
                <a:latin typeface="SoukouMincho" panose="02000600000000000000" pitchFamily="2" charset="-128"/>
                <a:ea typeface="SoukouMincho" panose="02000600000000000000" pitchFamily="2" charset="-128"/>
                <a:cs typeface="Yuppy TC" panose="020F0603040207020204" pitchFamily="34" charset="-120"/>
              </a:rPr>
              <a:t>影像循線</a:t>
            </a:r>
            <a:endParaRPr lang="en-US" altLang="zh-TW" sz="5400" dirty="0">
              <a:latin typeface="SoukouMincho" panose="02000600000000000000" pitchFamily="2" charset="-128"/>
              <a:ea typeface="SoukouMincho" panose="02000600000000000000" pitchFamily="2" charset="-128"/>
              <a:cs typeface="Yuppy TC" panose="020F0603040207020204" pitchFamily="34" charset="-120"/>
            </a:endParaRPr>
          </a:p>
          <a:p>
            <a:r>
              <a:rPr lang="zh-TW" altLang="en-US" sz="5400" dirty="0">
                <a:latin typeface="SoukouMincho" panose="02000600000000000000" pitchFamily="2" charset="-128"/>
                <a:ea typeface="SoukouMincho" panose="02000600000000000000" pitchFamily="2" charset="-128"/>
                <a:cs typeface="Yuppy TC" panose="020F0603040207020204" pitchFamily="34" charset="-120"/>
              </a:rPr>
              <a:t>多功能自走車</a:t>
            </a:r>
            <a:endParaRPr lang="en-US" altLang="zh-TW" sz="5400" dirty="0">
              <a:latin typeface="SoukouMincho" panose="02000600000000000000" pitchFamily="2" charset="-128"/>
              <a:ea typeface="SoukouMincho" panose="02000600000000000000" pitchFamily="2" charset="-128"/>
              <a:cs typeface="Yuppy TC" panose="020F0603040207020204" pitchFamily="34" charset="-120"/>
            </a:endParaRPr>
          </a:p>
          <a:p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SoukouMincho" panose="02000600000000000000" pitchFamily="2" charset="-128"/>
                <a:ea typeface="SoukouMincho" panose="02000600000000000000" pitchFamily="2" charset="-128"/>
                <a:cs typeface="Fira Sans Condensed Light"/>
                <a:sym typeface="Fira Sans Condensed Light"/>
              </a:rPr>
              <a:t>機械工程學系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SoukouMincho" panose="02000600000000000000" pitchFamily="2" charset="-128"/>
                <a:ea typeface="SoukouMincho" panose="02000600000000000000" pitchFamily="2" charset="-128"/>
                <a:cs typeface="Fira Sans Condensed Light"/>
                <a:sym typeface="Fira Sans Condensed Light"/>
              </a:rPr>
              <a:t>4</a:t>
            </a:r>
            <a:r>
              <a:rPr kumimoji="0" lang="en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SoukouMincho" panose="02000600000000000000" pitchFamily="2" charset="-128"/>
                <a:ea typeface="SoukouMincho" panose="02000600000000000000" pitchFamily="2" charset="-128"/>
                <a:cs typeface="Yuppy TC" panose="020F0603040207020204" pitchFamily="34" charset="-120"/>
                <a:sym typeface="Fira Sans Condensed Light"/>
              </a:rPr>
              <a:t>A 1100826 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SoukouMincho" panose="02000600000000000000" pitchFamily="2" charset="-128"/>
                <a:ea typeface="SoukouMincho" panose="02000600000000000000" pitchFamily="2" charset="-128"/>
                <a:cs typeface="Fira Sans Condensed Light"/>
                <a:sym typeface="Fira Sans Condensed Light"/>
              </a:rPr>
              <a:t>王子晨</a:t>
            </a:r>
          </a:p>
        </p:txBody>
      </p:sp>
    </p:spTree>
    <p:extLst>
      <p:ext uri="{BB962C8B-B14F-4D97-AF65-F5344CB8AC3E}">
        <p14:creationId xmlns:p14="http://schemas.microsoft.com/office/powerpoint/2010/main" val="210844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1C8D3D8D-644B-807A-E43B-E510B12E5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2EE4FEF6-2349-E3F3-156F-DB40A36AA987}"/>
              </a:ext>
            </a:extLst>
          </p:cNvPr>
          <p:cNvGrpSpPr/>
          <p:nvPr/>
        </p:nvGrpSpPr>
        <p:grpSpPr>
          <a:xfrm>
            <a:off x="1360097" y="164345"/>
            <a:ext cx="6423806" cy="1359428"/>
            <a:chOff x="2655826" y="205510"/>
            <a:chExt cx="6423806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85D90D2A-8FBF-0846-B665-83B636D5B792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0792EF93-83D2-96E6-888E-8EF989B7ED64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B3EFF36A-1620-8E55-CFDC-20B0158379D6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38E17A71-2DC0-9A00-BC42-CEABE650C3C3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D1905600-73D7-6320-D0F2-542D4610B8B4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FEC68AE2-A570-2062-D5CA-5E88618D302E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20366C3E-2EE5-533C-E711-1DD8E71FA450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2ADE36BD-F4AE-88B2-34C5-DDCBE95951B7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0702C8D5-0AA8-9B6D-0895-F6465A3988E6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81E8D058-1069-CAD4-78DE-86FC4949DB13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AE59B708-ECFA-D3B7-A6A0-BD18E62EFA21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AA603C8C-5EB2-48D1-F2A4-8310CDCED7BF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45682BC4-965B-6F1E-2D08-3CE7114FB12F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5A4F1274-9E9F-450C-A7DA-C8498B998C0F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CD8A1CA6-20DF-30CC-E7ED-9DC368216B5F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7079B06A-5CD3-B573-7515-A2434D53B642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E945E797-3C34-F61E-4FEA-308B7B1BB3DA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8622F5FA-98DE-51BD-D57C-FA542BAFC36B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1A02D6FD-EFCC-EC04-C1F5-E5F6DE33EA43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1E5B9756-05C7-73C9-E1C9-0A9A06EA4DA0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8FA6BABA-0EF6-4E2E-EBD9-B3C04B818F26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2FC139DD-F42E-4FC9-DE36-BB07A13276C9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6CF64B11-E7B1-297C-DF3B-3D5EEEE37A7B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69CD9A80-0397-A7B3-EE5A-537AF7B6DAC5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49C6BE41-C266-7ADC-2197-C17CDD71FF0B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26F36196-E499-4A44-82D6-24F93903C473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8A100E9F-CEBD-41D4-DF57-2FB58F45780B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5057516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功能與數目列表</a:t>
              </a:r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7A13A55-FC5E-A565-3426-131091C3E6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81460"/>
              </p:ext>
            </p:extLst>
          </p:nvPr>
        </p:nvGraphicFramePr>
        <p:xfrm>
          <a:off x="890587" y="2103762"/>
          <a:ext cx="7362825" cy="2392680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2369909">
                  <a:extLst>
                    <a:ext uri="{9D8B030D-6E8A-4147-A177-3AD203B41FA5}">
                      <a16:colId xmlns:a16="http://schemas.microsoft.com/office/drawing/2014/main" val="3221964969"/>
                    </a:ext>
                  </a:extLst>
                </a:gridCol>
                <a:gridCol w="3848227">
                  <a:extLst>
                    <a:ext uri="{9D8B030D-6E8A-4147-A177-3AD203B41FA5}">
                      <a16:colId xmlns:a16="http://schemas.microsoft.com/office/drawing/2014/main" val="1534177508"/>
                    </a:ext>
                  </a:extLst>
                </a:gridCol>
                <a:gridCol w="1144689">
                  <a:extLst>
                    <a:ext uri="{9D8B030D-6E8A-4147-A177-3AD203B41FA5}">
                      <a16:colId xmlns:a16="http://schemas.microsoft.com/office/drawing/2014/main" val="4149242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項目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功能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數量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138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ESP32-CAM</a:t>
                      </a:r>
                      <a:endParaRPr lang="zh-TW" altLang="en-US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傳輸影像</a:t>
                      </a:r>
                      <a:endParaRPr lang="en-US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295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Arduino Mega2560 R3</a:t>
                      </a:r>
                      <a:endParaRPr lang="zh-TW" altLang="en-US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控制</a:t>
                      </a: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L298N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計算藍牙訊號</a:t>
                      </a:r>
                      <a:endParaRPr lang="en-US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68819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MacBook M1</a:t>
                      </a:r>
                      <a:endParaRPr lang="zh-TW" altLang="en-US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影像偵測</a:t>
                      </a:r>
                      <a:endParaRPr lang="en-US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控制演算法計算</a:t>
                      </a:r>
                      <a:endParaRPr lang="en-US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0976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L298N</a:t>
                      </a:r>
                      <a:endParaRPr lang="zh-TW" altLang="en-US" sz="1800" dirty="0">
                        <a:ln>
                          <a:solidFill>
                            <a:schemeClr val="accent4"/>
                          </a:solidFill>
                        </a:ln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控制直流馬達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2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36272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942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47DABF2C-AC69-F82C-1AE8-7E94B605F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FD057DF7-9FE2-85EE-3714-FDCF3CD806E3}"/>
              </a:ext>
            </a:extLst>
          </p:cNvPr>
          <p:cNvGrpSpPr/>
          <p:nvPr/>
        </p:nvGrpSpPr>
        <p:grpSpPr>
          <a:xfrm>
            <a:off x="2077257" y="150057"/>
            <a:ext cx="4989486" cy="1359428"/>
            <a:chOff x="2655826" y="205510"/>
            <a:chExt cx="4989486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88F96EC9-4639-854E-6789-66C1F5EAE248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20C2C409-3994-7837-C06C-A41B3A019BF2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E08915C7-95EE-9867-F017-3E79A1D1A035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822E05BB-9D07-F477-C7AE-911C2AA8AF52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F6DE81EE-D536-1003-B677-72C5FC76CD78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C4951652-DC44-170B-3BB6-19C0DA3A523C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EFC67EF6-0403-0AEE-B951-05A9F5421250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014557B6-0AFB-5945-C132-285098E9FE5B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444B05C6-D849-3219-5683-2C95DD260712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BD6EAB90-0FE0-CA28-2B2A-819D7C1C7077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EB38F8E1-E0E1-4F60-45C0-05AFB333F93C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EC6E7ECA-5B7D-96F9-DF96-BC27A98E21C1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7DCED65A-5FA8-C4A4-CB4D-16454FC00310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FC8052C2-CBC9-90F2-8876-E1C5F6E45DEA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EC1EF568-4F75-F37F-4417-81F57F56304B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F897B3AE-ED77-AC9D-3F6D-157BECF72DC1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91EE55A3-126B-3653-D4B8-1F24793FC930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495B17BA-FE9F-8880-741D-4265F79762D1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1F082B1E-4FF2-6853-6CB1-A85181CFA87D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2631F4E2-905D-984E-B710-755A71E4DCDC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3ED789A3-7E3D-6434-BE2B-4ABD905405A4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09688F52-A210-E242-DE07-097B24443CB3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96BEC08B-2543-DCC3-5B3D-642F6D23B360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946BD643-5F25-971F-483D-3E233093F299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BCAE1533-2707-ACC5-5B4A-347124F9395B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C1D8E66F-A8A3-79F7-D8E0-C89A17F42606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25102945-3491-3E7F-B37B-1B0E71E7A8B9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3623196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ESP32-CAM</a:t>
              </a:r>
            </a:p>
          </p:txBody>
        </p:sp>
      </p:grpSp>
      <p:sp>
        <p:nvSpPr>
          <p:cNvPr id="35" name="Google Shape;754;p38">
            <a:extLst>
              <a:ext uri="{FF2B5EF4-FFF2-40B4-BE49-F238E27FC236}">
                <a16:creationId xmlns:a16="http://schemas.microsoft.com/office/drawing/2014/main" id="{C8FDAF24-595C-2A2F-559E-4AD69E6201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6464" y="1509484"/>
            <a:ext cx="3294328" cy="33108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功能：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傳輸影像</a:t>
            </a:r>
            <a:b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接收藍牙訊號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個數：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1</a:t>
            </a: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69CF050-FA33-4687-1AF7-17FFA8EBD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032" y="1929058"/>
            <a:ext cx="3161886" cy="243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38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099B2C29-266D-6766-95EB-FDFB9687A2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B69F79D2-995B-54C0-6B97-2ED687770463}"/>
              </a:ext>
            </a:extLst>
          </p:cNvPr>
          <p:cNvGrpSpPr/>
          <p:nvPr/>
        </p:nvGrpSpPr>
        <p:grpSpPr>
          <a:xfrm>
            <a:off x="1760147" y="150056"/>
            <a:ext cx="5623706" cy="1359428"/>
            <a:chOff x="2655826" y="205510"/>
            <a:chExt cx="5623706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12D323CB-B599-4111-A569-F213EE1325C2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01ECD87A-C21F-A1E6-1E3E-50FB3A41763D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3FBDCFC9-AB6D-D21A-9328-438A3172F8C9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178916D6-E4B1-6541-90F5-643DC3A614C3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BD7DE491-E88B-F712-A0BC-40E6FE84FFCC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D7CF32A5-5918-C551-5076-18EA41FA872E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B89B1EA7-B95A-8565-8D1C-104FBAD628BA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15FA90E7-747B-F317-C454-BB3986141040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FC1D5CFB-D812-B27E-2835-8D9E144E4F34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097D3606-C522-1FE0-7711-9BB9C5C38ACC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2A4E84E8-9CCD-A398-6C4E-5055B21F2307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66CFF816-5868-1274-713B-532E4371EBD6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08299D9F-52B5-CDB4-9B4A-8511833F4F2F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865B56F0-F336-C9C9-EB22-4FA45DBB962A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43F1B43A-3B59-34F4-F911-E2CB7AC9C475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3CA92BB6-0DC4-2CBA-103D-D9336B57AA85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A76FC66B-1F8B-5212-280C-657761FEBA96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E5CE7A96-3B43-D701-7857-D47693369A1E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21A805E5-A650-DFC2-6F26-28046DEA1C93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75F00D1E-7D99-EE22-62D0-63296304675B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B93E20DE-29CF-B952-7AF1-3407A37A2A3B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5BDFD4A4-3F0F-C642-1713-2A5C3BFE0744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96666A0E-7BEB-5AE3-DD87-C51F9E588F78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B39E4319-1C54-5A60-EF44-7A8A138B4A99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EF6D5A53-8164-1EAC-9B0D-F33780615356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3202860C-BCAE-68DB-106D-29C727E2CEDA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AB4C82FD-3EDB-A203-690F-324E2BEABD4D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4257416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Mega2560 R3</a:t>
              </a:r>
            </a:p>
          </p:txBody>
        </p:sp>
      </p:grpSp>
      <p:sp>
        <p:nvSpPr>
          <p:cNvPr id="35" name="Google Shape;754;p38">
            <a:extLst>
              <a:ext uri="{FF2B5EF4-FFF2-40B4-BE49-F238E27FC236}">
                <a16:creationId xmlns:a16="http://schemas.microsoft.com/office/drawing/2014/main" id="{617BCBFA-DB20-580B-B968-3C54DE6116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6464" y="1509484"/>
            <a:ext cx="3294328" cy="33108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功能：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控制</a:t>
            </a:r>
            <a:r>
              <a:rPr lang="en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L298N</a:t>
            </a:r>
            <a:br>
              <a:rPr lang="en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（</a:t>
            </a: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計算藍牙訊號）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個數：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1</a:t>
            </a: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7D0E13B-C9F1-90A8-5664-125FB8235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039" y="1722102"/>
            <a:ext cx="3195565" cy="278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340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4DEC633F-8B6B-D174-3DAB-69621B1FF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FB8FC17F-23A0-7C37-9906-F91A72ED6A48}"/>
              </a:ext>
            </a:extLst>
          </p:cNvPr>
          <p:cNvGrpSpPr/>
          <p:nvPr/>
        </p:nvGrpSpPr>
        <p:grpSpPr>
          <a:xfrm>
            <a:off x="1288661" y="150056"/>
            <a:ext cx="6566681" cy="1359428"/>
            <a:chOff x="2655826" y="205510"/>
            <a:chExt cx="6566681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2826A78D-DB75-59F8-F311-BD2A80FF4195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8590BDB7-92A8-C95E-A851-C9C21EABCC54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5CE9DCED-FF41-7909-9AC9-06534514024F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57A71D7B-BDEC-5849-A489-118015A37D7D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F67D8E92-284C-97D2-ADAD-4C1BF1D3A982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C4018549-B8F2-CF5C-9A37-47D0820D0E87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D802E005-06C4-670E-4545-79565EE6423D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D9E4A679-2467-8C58-B1D6-F75F63883306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9074A950-428F-DC78-445C-B1DA5F81A074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9B31CBBF-B75A-1C5E-AA5B-0DE7912974E0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75B81453-A3C2-20CE-257D-9A7ED79678EE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2A50FE1A-B124-7B21-A383-6EDE3287F839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5F915824-6174-C0E2-71F4-D4CF5176E26F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E607AFA6-2B63-2D2E-A7C8-234BE9075D7E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BF1E9C39-95E7-EB5C-45C3-D644D8B8079D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3F6E1040-51BA-7227-9062-05C5BACA637C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30F653FD-04AF-0821-6866-D691B8E5DB9C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270CB7F8-507E-FB85-43DC-9076B0039A96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5EB8EC8F-7BEB-5535-261B-D12003B69795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BEB5862C-CB94-42BA-C0D3-50B473144B02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1059CAD3-D8AD-6E1D-1A57-B66038517753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237A5C06-FB07-806F-0DE1-8C911FF43244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F19322DA-A105-7867-BC7E-C368C53D0A41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E7D1F9A2-BF09-81DD-0E93-6C512E73FAD2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770E24D9-9B9A-93EB-0555-308F5C20FB9B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D9C841ED-63BC-EC39-02C8-7AA08A7C210F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FD6AD64E-63F0-1220-EFBE-7A58EF85549D}"/>
                </a:ext>
              </a:extLst>
            </p:cNvPr>
            <p:cNvSpPr txBox="1">
              <a:spLocks/>
            </p:cNvSpPr>
            <p:nvPr/>
          </p:nvSpPr>
          <p:spPr>
            <a:xfrm>
              <a:off x="4022115" y="539105"/>
              <a:ext cx="5200392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MacBook air M1</a:t>
              </a:r>
            </a:p>
          </p:txBody>
        </p:sp>
      </p:grpSp>
      <p:sp>
        <p:nvSpPr>
          <p:cNvPr id="35" name="Google Shape;754;p38">
            <a:extLst>
              <a:ext uri="{FF2B5EF4-FFF2-40B4-BE49-F238E27FC236}">
                <a16:creationId xmlns:a16="http://schemas.microsoft.com/office/drawing/2014/main" id="{3AF7DDE4-0D09-E200-D6F0-FFC087BB94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6464" y="1509484"/>
            <a:ext cx="3294328" cy="33108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功能：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影像偵測</a:t>
            </a:r>
            <a:b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控制演算法計算</a:t>
            </a:r>
            <a:b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個數：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1</a:t>
            </a: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5E440E0-3A8C-0BCC-E2F3-9B1F31038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809" y="1901116"/>
            <a:ext cx="3603771" cy="235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660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D4AD4BBC-B6D8-DF51-4378-51F7F52E7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AE4C8BEA-642F-787C-B187-983F6D87E10F}"/>
              </a:ext>
            </a:extLst>
          </p:cNvPr>
          <p:cNvGrpSpPr/>
          <p:nvPr/>
        </p:nvGrpSpPr>
        <p:grpSpPr>
          <a:xfrm>
            <a:off x="2823174" y="93207"/>
            <a:ext cx="3497652" cy="1359428"/>
            <a:chOff x="2655826" y="205510"/>
            <a:chExt cx="3497652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4F98F31D-F43F-CCB3-42BA-2E0EE9F8E82B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B2F02048-CEF2-81F3-EFD6-B4E10902D9CA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34FB013E-3467-D85B-6C6A-AA77FE873AE4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37D00368-B74C-4278-FE3E-9ADD499374CD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DAD83902-5136-7E61-3BA6-C2919C536EC4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BBBD3FDB-7517-5247-77E1-0608C78C23E6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E19E0465-00C5-CD69-C5AB-4FD65944E9E6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FC55786F-3EA1-CC92-99CB-FD6B8B609C54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93469939-D62F-2242-581D-629843E41E1A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2B894371-2191-DB80-4A18-6831080B4194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B4F7E95E-48AD-6A40-DE9B-F4C925A37D34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DF794636-C115-0419-5201-05487025123F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ED3B0978-E9BB-5B49-363C-55FE7C8E3D02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E644B33B-9763-F186-20A8-F2D9B45199E7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F1682041-7DD0-2B20-5069-7BECDE413E98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51370A66-09FA-7055-013E-230F4BE2891E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11498135-5045-7468-41DF-85874B3A1908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A8E89832-B99C-E8D6-B638-EDAA149C019E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77957CC5-421F-9ABD-C7F5-4E99A646CA57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77FA2978-2322-E81D-952F-30177117F2A1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635A3A09-CE7C-857A-CED0-5127247B9B94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E333E22B-C4C4-10E3-CFB2-27E5E142C460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99F79E36-6EA8-14B4-F94B-B27291BBBAC4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A4453C3C-8411-E42D-B1FE-0BA6B95A758D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EF62CDD6-F35B-29DB-F0BB-A02575FF2F90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45A6BA7E-1339-48C8-8AC8-BC7372E80330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828E2F38-6E5E-23A4-110D-18EA1B2CE757}"/>
                </a:ext>
              </a:extLst>
            </p:cNvPr>
            <p:cNvSpPr txBox="1">
              <a:spLocks/>
            </p:cNvSpPr>
            <p:nvPr/>
          </p:nvSpPr>
          <p:spPr>
            <a:xfrm>
              <a:off x="4022115" y="539105"/>
              <a:ext cx="2131363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L298N</a:t>
              </a:r>
            </a:p>
          </p:txBody>
        </p:sp>
      </p:grpSp>
      <p:sp>
        <p:nvSpPr>
          <p:cNvPr id="35" name="Google Shape;754;p38">
            <a:extLst>
              <a:ext uri="{FF2B5EF4-FFF2-40B4-BE49-F238E27FC236}">
                <a16:creationId xmlns:a16="http://schemas.microsoft.com/office/drawing/2014/main" id="{2963BC8D-8F6F-6B65-28DD-A50A8229C2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6464" y="1509484"/>
            <a:ext cx="3294328" cy="33108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功能：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控制直流馬達</a:t>
            </a:r>
            <a:b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個數：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2</a:t>
            </a: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1A104EE-9ED6-D288-834A-63BAF9EB8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637" y="1602306"/>
            <a:ext cx="25019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289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F7649359-6FF0-0D39-8922-03A8A7B52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>
            <a:extLst>
              <a:ext uri="{FF2B5EF4-FFF2-40B4-BE49-F238E27FC236}">
                <a16:creationId xmlns:a16="http://schemas.microsoft.com/office/drawing/2014/main" id="{8C990707-B8D8-5B74-6E4E-0638757051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9569" y="1802800"/>
            <a:ext cx="5145494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致動器</a:t>
            </a:r>
          </a:p>
        </p:txBody>
      </p:sp>
      <p:sp>
        <p:nvSpPr>
          <p:cNvPr id="124" name="Google Shape;124;p26">
            <a:extLst>
              <a:ext uri="{FF2B5EF4-FFF2-40B4-BE49-F238E27FC236}">
                <a16:creationId xmlns:a16="http://schemas.microsoft.com/office/drawing/2014/main" id="{2656D632-FB69-E0ED-6EA6-076B12D3B312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78937" y="1802800"/>
            <a:ext cx="2161999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04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>
            <a:extLst>
              <a:ext uri="{FF2B5EF4-FFF2-40B4-BE49-F238E27FC236}">
                <a16:creationId xmlns:a16="http://schemas.microsoft.com/office/drawing/2014/main" id="{D814E62E-1004-5C28-7385-7171734E8F35}"/>
              </a:ext>
            </a:extLst>
          </p:cNvPr>
          <p:cNvCxnSpPr>
            <a:cxnSpLocks/>
          </p:cNvCxnSpPr>
          <p:nvPr/>
        </p:nvCxnSpPr>
        <p:spPr>
          <a:xfrm>
            <a:off x="30992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9268034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0D54FD30-7E08-20D4-B33B-2A0EC5583F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8DB73C44-B20F-12C6-B369-BDEDBEACC1D1}"/>
              </a:ext>
            </a:extLst>
          </p:cNvPr>
          <p:cNvGrpSpPr/>
          <p:nvPr/>
        </p:nvGrpSpPr>
        <p:grpSpPr>
          <a:xfrm>
            <a:off x="1802084" y="228600"/>
            <a:ext cx="5539831" cy="1359428"/>
            <a:chOff x="2655826" y="205510"/>
            <a:chExt cx="5539831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4D2B1565-7189-29F2-42D7-A30D7C50788F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A7C0C6B5-47C6-4766-06E0-278964098E4E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411DE520-8085-D20A-86E1-FE9B12EA5322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F2DFC488-17A7-BED3-11D6-F5356B14989B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F211B191-EA3A-E605-DFB5-697A995B334B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0BD065EC-7CC5-1EC5-8435-E360E33A408C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29649028-14AF-0153-5FB2-DA9FC0053738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564A40F1-EF9C-B0F0-24F6-682A6DAC10DA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D1A4F6DC-88D4-91D2-8E06-6F0260659F0A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FFAA6733-8BA5-A003-B953-AB9094EB3FF8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AF3906F3-539C-3958-057A-573D3B2D9B65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E0D2D1B9-3F4B-3C2A-AC49-798DE5B7973B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117CCDEA-7C7E-AE8A-4C36-4A61CEEE1D7A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8246562A-B810-26A3-F9A3-31D8E7A36DE8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724BE6F6-3F8B-1842-70B1-C585A73831D6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DB9F5B83-AD19-40B7-03B4-23EB6A296144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C76E7504-C6E8-BDFB-36FE-6ECD80F31323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506B873C-8B54-B716-1D2C-E92B4086E5AD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E20B098F-CC9E-BC27-9239-13E153169437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EE946A25-7D31-7519-41AC-3BF3C8745602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89B7E8D5-E69C-58A5-E75D-B4463D64B2B5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E8A210D4-436F-C685-3F40-C0BF8BA7B037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3B0B0FED-492E-0C6B-5E50-06C76C02D4FF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78D00754-CABC-A85C-1444-272C7C822E23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D6E4D2BF-4FC0-3596-744B-5854E201FDD6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66400398-4F7F-D309-1844-F4D625A1D6A3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7D267441-915E-9FA7-1A8D-83537E7847E4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4173541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功能與數目列表</a:t>
              </a:r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DF2204F9-DB8D-8CDB-2FE4-C03361AC72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4109253"/>
              </p:ext>
            </p:extLst>
          </p:nvPr>
        </p:nvGraphicFramePr>
        <p:xfrm>
          <a:off x="1524000" y="2571750"/>
          <a:ext cx="6096000" cy="741680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1576388">
                  <a:extLst>
                    <a:ext uri="{9D8B030D-6E8A-4147-A177-3AD203B41FA5}">
                      <a16:colId xmlns:a16="http://schemas.microsoft.com/office/drawing/2014/main" val="3221964969"/>
                    </a:ext>
                  </a:extLst>
                </a:gridCol>
                <a:gridCol w="3571875">
                  <a:extLst>
                    <a:ext uri="{9D8B030D-6E8A-4147-A177-3AD203B41FA5}">
                      <a16:colId xmlns:a16="http://schemas.microsoft.com/office/drawing/2014/main" val="1534177508"/>
                    </a:ext>
                  </a:extLst>
                </a:gridCol>
                <a:gridCol w="947737">
                  <a:extLst>
                    <a:ext uri="{9D8B030D-6E8A-4147-A177-3AD203B41FA5}">
                      <a16:colId xmlns:a16="http://schemas.microsoft.com/office/drawing/2014/main" val="4149242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項目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功能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數量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138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TT 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減速馬達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提供麥克納姆輪獨立驅動</a:t>
                      </a:r>
                      <a:endParaRPr lang="en-US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4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2953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32926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4531D389-0F9D-0C04-0F70-12D0B27FC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582E13E-6468-1CCE-0A5F-D6335B511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08" y="1509485"/>
            <a:ext cx="3294330" cy="3310884"/>
          </a:xfrm>
          <a:prstGeom prst="rect">
            <a:avLst/>
          </a:prstGeom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810A31FD-738E-869E-6AF8-2121C6C73A22}"/>
              </a:ext>
            </a:extLst>
          </p:cNvPr>
          <p:cNvGrpSpPr/>
          <p:nvPr/>
        </p:nvGrpSpPr>
        <p:grpSpPr>
          <a:xfrm>
            <a:off x="2077257" y="150057"/>
            <a:ext cx="4989486" cy="1359428"/>
            <a:chOff x="2655826" y="205510"/>
            <a:chExt cx="4989486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77A5445D-F11D-8F26-F577-89193D7A038F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3109DA29-BD17-8A8E-70D4-DEA7ACB83898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BBE3320F-176D-F044-B14D-3205A7253D91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84DA526B-6597-E72D-4C0A-58EBA55E6EE3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73D374AB-8B5C-FA06-D23C-514F13DDCFE8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540D9ABC-8655-2CEB-9044-3D8F0174BFDB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21D582F1-AAF7-3F3F-598B-0732DFED552A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6AC14B88-1076-5238-BDA8-38925F5DE512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BC8263BD-900C-D335-E74C-92522CD42D91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DFDBDDBB-D2D6-8471-F990-D5B2FFD2446E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22C0BBF0-B4D9-3C0B-0801-D5B403F0AC9A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7C64BDF5-BB3B-AFD0-127D-1CB9DC85B710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0C1D4155-37B5-E1D8-B720-9179BF123F75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B4D0A976-1ED2-ECAF-185B-1CAE1BF2077A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C5AE8B49-8987-4D47-51B5-819E6CFAF4F8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8DF4012F-9BF0-AE78-D1F8-7A14D286D035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8AF420F4-0C4B-EE91-2AD3-78198C2E13BD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4A1743E5-43AD-AB00-BD0A-EDB7125ABAD2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902268F8-DAD2-B937-5FF0-8F97B8D9FEC0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9BB81C44-CF3B-4E47-EF05-FC8441E5C3C1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B1139563-06F0-7A38-E8D2-D45926128242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942431AF-BAE9-6022-A1BB-239E39F7692C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5176E662-0BC1-84ED-5837-63D0357776E8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A88357E3-FE2D-EC6A-04A2-57B59C875851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97CE7821-5CD3-6739-8041-3FD602D6D677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53890D2B-FE40-81C2-FF4E-8A114E44BF08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84FCC802-FD3B-4C9F-3D66-E662413700C8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3623196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TT</a:t>
              </a: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減速馬達</a:t>
              </a:r>
            </a:p>
          </p:txBody>
        </p:sp>
      </p:grpSp>
      <p:sp>
        <p:nvSpPr>
          <p:cNvPr id="35" name="Google Shape;754;p38">
            <a:extLst>
              <a:ext uri="{FF2B5EF4-FFF2-40B4-BE49-F238E27FC236}">
                <a16:creationId xmlns:a16="http://schemas.microsoft.com/office/drawing/2014/main" id="{52080A67-59A8-6BBE-FDE8-8FC2287578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6464" y="1509484"/>
            <a:ext cx="3294328" cy="33108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功能：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驅動麥克納姆輪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個數：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4</a:t>
            </a: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</a:t>
            </a:r>
          </a:p>
        </p:txBody>
      </p:sp>
    </p:spTree>
    <p:extLst>
      <p:ext uri="{BB962C8B-B14F-4D97-AF65-F5344CB8AC3E}">
        <p14:creationId xmlns:p14="http://schemas.microsoft.com/office/powerpoint/2010/main" val="1087616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E17FD116-6F19-FFC6-0691-B3BC40557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>
            <a:extLst>
              <a:ext uri="{FF2B5EF4-FFF2-40B4-BE49-F238E27FC236}">
                <a16:creationId xmlns:a16="http://schemas.microsoft.com/office/drawing/2014/main" id="{8F24C98B-A348-4D6C-D2AC-D3E557181F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9569" y="1802800"/>
            <a:ext cx="5145494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dirty="0">
                <a:solidFill>
                  <a:schemeClr val="tx2"/>
                </a:solidFill>
                <a:effectLst/>
                <a:latin typeface="SoukouMincho" panose="02000600000000000000" pitchFamily="2" charset="-128"/>
                <a:ea typeface="SoukouMincho" panose="02000600000000000000" pitchFamily="2" charset="-128"/>
              </a:rPr>
              <a:t>感測器</a:t>
            </a:r>
            <a:endParaRPr lang="zh-TW" altLang="en-US"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124" name="Google Shape;124;p26">
            <a:extLst>
              <a:ext uri="{FF2B5EF4-FFF2-40B4-BE49-F238E27FC236}">
                <a16:creationId xmlns:a16="http://schemas.microsoft.com/office/drawing/2014/main" id="{BC170271-75AD-988A-F56F-AD59E7D3C9EE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78937" y="1802800"/>
            <a:ext cx="2161999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0</a:t>
            </a:r>
            <a:r>
              <a:rPr lang="en-US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5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>
            <a:extLst>
              <a:ext uri="{FF2B5EF4-FFF2-40B4-BE49-F238E27FC236}">
                <a16:creationId xmlns:a16="http://schemas.microsoft.com/office/drawing/2014/main" id="{F51F9911-056A-B90B-1FB7-4D7767F9C868}"/>
              </a:ext>
            </a:extLst>
          </p:cNvPr>
          <p:cNvCxnSpPr>
            <a:cxnSpLocks/>
          </p:cNvCxnSpPr>
          <p:nvPr/>
        </p:nvCxnSpPr>
        <p:spPr>
          <a:xfrm>
            <a:off x="30992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0228844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BF88985E-22D3-B8D7-1A15-8EAA919FF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B662C440-3DF2-F7AD-5448-7C531BF79580}"/>
              </a:ext>
            </a:extLst>
          </p:cNvPr>
          <p:cNvGrpSpPr/>
          <p:nvPr/>
        </p:nvGrpSpPr>
        <p:grpSpPr>
          <a:xfrm>
            <a:off x="1775426" y="207208"/>
            <a:ext cx="5539831" cy="1359428"/>
            <a:chOff x="2655826" y="205510"/>
            <a:chExt cx="5539831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94F71DE1-2AF7-7C73-B395-21FC1341D786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E8744533-8EEA-B9F2-A6A2-E1BE4D60166A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E6465DF7-04BE-1937-AD3C-551567372AD2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7499E09D-0971-DA11-0936-6EE1A3D7ABFF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DC92C357-07F0-D97F-69A6-D75E0BC229C7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6EBE7423-7D4E-6433-1008-AB1683FF9DA5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89ACB614-641F-B89D-B656-8BD10F38B228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03B95ADB-22BC-14A2-64B7-56B0EB07BA7E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D5F2EB71-E66A-16AE-7393-282D983204FE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F119A2D0-A391-593E-2ED5-AC93BFCE282B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9B010515-8688-1934-6D5C-A1F2FF9CFCAA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8147346B-8463-2E9A-344D-E47713455125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98643117-2221-9AA4-9797-FCA4D42493C1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479E7544-7F6A-E7DB-B71B-D1D151B2436A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03B1898E-A70B-4A5D-C05D-3FE112E23BB6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4F95B677-2644-B3AB-1683-F7C148B5FACA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9454023A-4BCF-2B28-A33B-5FFA879C8DF6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E84DF781-1C69-EA0F-5181-D0F0B01D180F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9A3DB90A-3759-2132-E555-47E31E061A9E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4F1F2CE4-C264-92D8-5420-CE8B2A2DDD2E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B9AB21E6-5DE8-D47E-6A87-1C0680FF5973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82CE6A75-7EF3-9B13-4B08-C63CF5FE25C6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AFB43820-0C51-E193-F459-BA1472C5D34C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67F31F85-D790-4917-7E39-46559A83D85B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DFA69022-CD20-5DCE-FBCB-0EE23C541490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1843F6E1-BECC-B26D-785D-6129CFBBCF76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6CEC2233-BE30-E3FF-A796-41FA1C4BEA1B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4173541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功能與數目列表</a:t>
              </a:r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1A691EE-5D81-2454-364E-CE6137443E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887339"/>
              </p:ext>
            </p:extLst>
          </p:nvPr>
        </p:nvGraphicFramePr>
        <p:xfrm>
          <a:off x="1313987" y="2092607"/>
          <a:ext cx="6462711" cy="1483360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2328862">
                  <a:extLst>
                    <a:ext uri="{9D8B030D-6E8A-4147-A177-3AD203B41FA5}">
                      <a16:colId xmlns:a16="http://schemas.microsoft.com/office/drawing/2014/main" val="3221964969"/>
                    </a:ext>
                  </a:extLst>
                </a:gridCol>
                <a:gridCol w="3129100">
                  <a:extLst>
                    <a:ext uri="{9D8B030D-6E8A-4147-A177-3AD203B41FA5}">
                      <a16:colId xmlns:a16="http://schemas.microsoft.com/office/drawing/2014/main" val="1534177508"/>
                    </a:ext>
                  </a:extLst>
                </a:gridCol>
                <a:gridCol w="1004749">
                  <a:extLst>
                    <a:ext uri="{9D8B030D-6E8A-4147-A177-3AD203B41FA5}">
                      <a16:colId xmlns:a16="http://schemas.microsoft.com/office/drawing/2014/main" val="4149242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項目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功能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數量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138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OV2640 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攝影鏡頭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拍攝影像</a:t>
                      </a:r>
                      <a:endParaRPr lang="en-US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295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ESP32-CAM</a:t>
                      </a:r>
                      <a:endParaRPr lang="zh-TW" altLang="en-US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SoukouMincho" panose="02000600000000000000" pitchFamily="2" charset="-128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接收藍牙訊號</a:t>
                      </a:r>
                      <a:endParaRPr lang="en-US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68819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BLE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藍牙</a:t>
                      </a: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4.0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模組</a:t>
                      </a:r>
                      <a:endParaRPr lang="zh-TW" altLang="en-US" sz="1800" dirty="0">
                        <a:ln>
                          <a:solidFill>
                            <a:schemeClr val="accent4"/>
                          </a:solidFill>
                        </a:ln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接收藍牙訊號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2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36272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7641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B9FFBE14-0B10-DD0B-A267-BAA47CA8D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>
            <a:extLst>
              <a:ext uri="{FF2B5EF4-FFF2-40B4-BE49-F238E27FC236}">
                <a16:creationId xmlns:a16="http://schemas.microsoft.com/office/drawing/2014/main" id="{CA9B68FE-1F22-5288-2A7B-9E5B0CACB3E9}"/>
              </a:ext>
            </a:extLst>
          </p:cNvPr>
          <p:cNvGrpSpPr/>
          <p:nvPr/>
        </p:nvGrpSpPr>
        <p:grpSpPr>
          <a:xfrm>
            <a:off x="1260883" y="1671030"/>
            <a:ext cx="6622233" cy="1801440"/>
            <a:chOff x="1260882" y="1520322"/>
            <a:chExt cx="6622233" cy="1801440"/>
          </a:xfrm>
        </p:grpSpPr>
        <p:sp>
          <p:nvSpPr>
            <p:cNvPr id="4" name="Google Shape;115;p26">
              <a:extLst>
                <a:ext uri="{FF2B5EF4-FFF2-40B4-BE49-F238E27FC236}">
                  <a16:creationId xmlns:a16="http://schemas.microsoft.com/office/drawing/2014/main" id="{966DCC6C-CCCE-DAEC-E168-C6E567276FFF}"/>
                </a:ext>
              </a:extLst>
            </p:cNvPr>
            <p:cNvSpPr txBox="1">
              <a:spLocks/>
            </p:cNvSpPr>
            <p:nvPr/>
          </p:nvSpPr>
          <p:spPr>
            <a:xfrm>
              <a:off x="1260882" y="2270334"/>
              <a:ext cx="6622233" cy="1051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2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zh-TW" altLang="en-US" sz="3200" dirty="0">
                  <a:solidFill>
                    <a:schemeClr val="tx2"/>
                  </a:solidFill>
                  <a:latin typeface="SoukouMincho" panose="02000600000000000000" pitchFamily="2" charset="-128"/>
                  <a:ea typeface="SoukouMincho" panose="02000600000000000000" pitchFamily="2" charset="-128"/>
                </a:rPr>
                <a:t>影像偵測、循線控制、麥克納姆輪</a:t>
              </a:r>
            </a:p>
          </p:txBody>
        </p:sp>
        <p:sp>
          <p:nvSpPr>
            <p:cNvPr id="7" name="Google Shape;115;p26">
              <a:extLst>
                <a:ext uri="{FF2B5EF4-FFF2-40B4-BE49-F238E27FC236}">
                  <a16:creationId xmlns:a16="http://schemas.microsoft.com/office/drawing/2014/main" id="{F3776D37-14F0-B98B-6359-5779DD32C36D}"/>
                </a:ext>
              </a:extLst>
            </p:cNvPr>
            <p:cNvSpPr txBox="1">
              <a:spLocks/>
            </p:cNvSpPr>
            <p:nvPr/>
          </p:nvSpPr>
          <p:spPr>
            <a:xfrm>
              <a:off x="1260882" y="1520322"/>
              <a:ext cx="6622233" cy="10514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2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zh-TW" altLang="en-US" sz="7200" dirty="0">
                  <a:solidFill>
                    <a:schemeClr val="tx2"/>
                  </a:solidFill>
                  <a:latin typeface="SoukouMincho" panose="02000600000000000000" pitchFamily="2" charset="-128"/>
                  <a:ea typeface="SoukouMincho" panose="02000600000000000000" pitchFamily="2" charset="-128"/>
                </a:rPr>
                <a:t>關鍵字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87271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B9FC21FC-39DF-E3FA-42C5-F5F4B00EF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D909E978-82A4-F710-4BC3-C59DD7E54754}"/>
              </a:ext>
            </a:extLst>
          </p:cNvPr>
          <p:cNvGrpSpPr/>
          <p:nvPr/>
        </p:nvGrpSpPr>
        <p:grpSpPr>
          <a:xfrm>
            <a:off x="1548778" y="150056"/>
            <a:ext cx="6046444" cy="1359428"/>
            <a:chOff x="2655826" y="205510"/>
            <a:chExt cx="6046444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13845B35-76DF-6710-A013-3CE2320EDC04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95FA6E90-D014-D6D2-3DDA-8B528D23EC0C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87087D7B-37D2-1C25-478C-E7DD09FC4F04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648ACE1D-4790-E14A-5791-3E65EF7D7D02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36F6EE51-6ED8-CA70-6C9C-2AD2333153B8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28C63A96-6C12-B8C6-0E70-770F6B42D0AE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83F61253-401A-75F9-7EED-55C061F6C529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8FADF832-01AB-18AB-87AE-755E910AA0DD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E2F5544A-2317-1528-3FAB-67931FE66E5D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04C9FB71-AB97-55F7-67DD-AB93F2630868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B957A02A-DA53-7E6A-A50E-5E46FEE4B8B4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0E7A8BF1-F03D-B54C-9662-31647CF4B85E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A3898507-FAAA-D502-8471-1980CE7FC333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2F997383-6D9A-4D23-6AD8-00AD32D9DFF1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66F8CFEC-1C86-0134-6A4E-F6C93956AA03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697D856D-9D0E-812B-C7D9-07786759B03A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2B31D41B-B251-90F2-39FD-3CD32FFBDD23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F0DB4C5C-F7F9-31D2-6546-A1F4920D6DCE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A2D32127-ED0E-DEA7-3AD3-E98EAC88BFC2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9D8B4E42-5B0B-DD01-0F49-3835D7BA9F6D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62818A80-9835-6AE9-B185-03F73BF4DD41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01EADCB5-D2E6-5777-740E-79EA3AD030BA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7A89FC56-3094-3CC2-0B10-27F821F76880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2E6360DB-5200-E1AE-A7D5-5CA01993C3BC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0028B0D4-D3DA-2E17-81EB-F01627962EAF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2AFDCBA3-C398-C1AD-9862-9808FFB20B5E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4EC46A19-8865-D398-6328-123878942AC5}"/>
                </a:ext>
              </a:extLst>
            </p:cNvPr>
            <p:cNvSpPr txBox="1">
              <a:spLocks/>
            </p:cNvSpPr>
            <p:nvPr/>
          </p:nvSpPr>
          <p:spPr>
            <a:xfrm>
              <a:off x="4022115" y="539105"/>
              <a:ext cx="4680155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OV2640</a:t>
              </a: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攝影鏡頭</a:t>
              </a:r>
            </a:p>
          </p:txBody>
        </p:sp>
      </p:grpSp>
      <p:sp>
        <p:nvSpPr>
          <p:cNvPr id="35" name="Google Shape;754;p38">
            <a:extLst>
              <a:ext uri="{FF2B5EF4-FFF2-40B4-BE49-F238E27FC236}">
                <a16:creationId xmlns:a16="http://schemas.microsoft.com/office/drawing/2014/main" id="{F687B996-B9B8-F1FC-3778-981ABE4770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6464" y="1509484"/>
            <a:ext cx="3294328" cy="33108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功能：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拍攝影像</a:t>
            </a:r>
            <a:b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個數：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1</a:t>
            </a: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9B4F47B-E543-EF8E-7AD3-95BBB004D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816" y="1717020"/>
            <a:ext cx="2949721" cy="294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532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DDD1367C-825F-7CFA-33B0-48D4344FF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F8E22783-0DFF-2828-F104-49A9342957D4}"/>
              </a:ext>
            </a:extLst>
          </p:cNvPr>
          <p:cNvGrpSpPr/>
          <p:nvPr/>
        </p:nvGrpSpPr>
        <p:grpSpPr>
          <a:xfrm>
            <a:off x="1617273" y="150056"/>
            <a:ext cx="5909456" cy="1359428"/>
            <a:chOff x="2655826" y="205510"/>
            <a:chExt cx="5909456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7639EC71-781E-4738-4815-02216F311DF8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F131FCA4-1F23-1B6A-21E1-09BC2C5A2259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6F58301E-9F69-19AF-298F-D9B9510CB328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E6108087-2D40-ED76-9ADD-E54013B868F9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2630D1A5-B7FF-BD0F-37E0-B355B0AA0CA8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103A41C2-1C3B-E509-DCFD-B9546FEFF3C3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9484E3CA-2273-AF5D-153C-B0A76D22ABCD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1DACAA47-1153-07FC-0A2A-5E43A3053034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F7B41BC5-A461-08E9-3D26-009A9EA9ECA0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A8DC85CD-3F26-C242-DB0F-33D5D71C53C3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D758FF80-8B8A-CA3D-D10E-B4847D9E5A1B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FDA0C19E-5E61-3C06-4B58-D705702FE623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A58EDED6-2526-7EA6-5293-215BC69AEA22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D77B3173-FAC2-5500-8032-38E4154BD2E6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4C498D05-166F-E278-8645-5B64CF34F0B8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2C85DD25-83CD-BAA7-A2DC-6BADB377FFEF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CBDDCF98-7D94-E9C6-6483-E89836535E32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62450552-CBF1-7438-D0AD-57799DF784B8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745996B2-2AE7-03D5-4D2E-FC6FAB100B4F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55858E2E-CB2E-8251-A9A0-15D7AAA884CE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C819EFC6-71C2-55D1-090C-7FBA8E45BA3B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AE0E46F8-5CEC-08D1-B190-5F3F0B52C5C7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20916566-EABA-7C16-A227-7541F9514A74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CCFC4197-582D-0504-81EB-22F690A65C12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AF05B53E-DBA3-5C82-2B72-D2EF615600BE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E7915815-DCD3-EFA8-23E9-AB81625AFEA0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5058963E-A681-5A87-8B60-5926392E01A6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4543166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BLE</a:t>
              </a: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藍牙</a:t>
              </a:r>
              <a:r>
                <a:rPr lang="en-US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4.0</a:t>
              </a: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模組</a:t>
              </a:r>
            </a:p>
          </p:txBody>
        </p:sp>
      </p:grpSp>
      <p:sp>
        <p:nvSpPr>
          <p:cNvPr id="35" name="Google Shape;754;p38">
            <a:extLst>
              <a:ext uri="{FF2B5EF4-FFF2-40B4-BE49-F238E27FC236}">
                <a16:creationId xmlns:a16="http://schemas.microsoft.com/office/drawing/2014/main" id="{05780212-8CEE-686B-B16F-43B676639D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6464" y="1509484"/>
            <a:ext cx="3294328" cy="33108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功能：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接收藍牙訊號</a:t>
            </a:r>
            <a:b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個數：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2</a:t>
            </a: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個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9748CF8-64EE-37FF-2F7E-7053650AA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63" y="2003827"/>
            <a:ext cx="28575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43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26F0CCDE-7CF0-9AB4-7AE2-50FB72DFC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>
            <a:extLst>
              <a:ext uri="{FF2B5EF4-FFF2-40B4-BE49-F238E27FC236}">
                <a16:creationId xmlns:a16="http://schemas.microsoft.com/office/drawing/2014/main" id="{53015A09-8A8D-3F30-BA27-DCD7D9D746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9569" y="1802800"/>
            <a:ext cx="5145494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人機界面</a:t>
            </a:r>
          </a:p>
        </p:txBody>
      </p:sp>
      <p:sp>
        <p:nvSpPr>
          <p:cNvPr id="124" name="Google Shape;124;p26">
            <a:extLst>
              <a:ext uri="{FF2B5EF4-FFF2-40B4-BE49-F238E27FC236}">
                <a16:creationId xmlns:a16="http://schemas.microsoft.com/office/drawing/2014/main" id="{E00A071A-1754-150B-808E-8C5B22137AD7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78937" y="1802800"/>
            <a:ext cx="2161999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06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>
            <a:extLst>
              <a:ext uri="{FF2B5EF4-FFF2-40B4-BE49-F238E27FC236}">
                <a16:creationId xmlns:a16="http://schemas.microsoft.com/office/drawing/2014/main" id="{13AE789D-6D10-D46B-B0DA-C5C69E3C32B9}"/>
              </a:ext>
            </a:extLst>
          </p:cNvPr>
          <p:cNvCxnSpPr>
            <a:cxnSpLocks/>
          </p:cNvCxnSpPr>
          <p:nvPr/>
        </p:nvCxnSpPr>
        <p:spPr>
          <a:xfrm>
            <a:off x="30992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106469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7CE21D86-AB27-28B1-22D0-0DFBED2D5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8">
            <a:extLst>
              <a:ext uri="{FF2B5EF4-FFF2-40B4-BE49-F238E27FC236}">
                <a16:creationId xmlns:a16="http://schemas.microsoft.com/office/drawing/2014/main" id="{957EFAB9-D65F-9FEF-A1D8-9B26D06F22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8346" y="891324"/>
            <a:ext cx="7387308" cy="33608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設計目標：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利用麥克納姆輪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設計多功能自走車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包含影像循線、自動跟隨、手把控制等功能</a:t>
            </a:r>
            <a:endParaRPr sz="28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30861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3DA574F7-98F2-D6FF-41AF-848BBB556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>
            <a:extLst>
              <a:ext uri="{FF2B5EF4-FFF2-40B4-BE49-F238E27FC236}">
                <a16:creationId xmlns:a16="http://schemas.microsoft.com/office/drawing/2014/main" id="{A0E42056-DBCA-6CA5-1EBD-84F8353860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9569" y="1802800"/>
            <a:ext cx="5145494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dirty="0">
                <a:solidFill>
                  <a:schemeClr val="tx2"/>
                </a:solidFill>
                <a:effectLst/>
                <a:latin typeface="SoukouMincho" panose="02000600000000000000" pitchFamily="2" charset="-128"/>
                <a:ea typeface="SoukouMincho" panose="02000600000000000000" pitchFamily="2" charset="-128"/>
              </a:rPr>
              <a:t>演算法設計</a:t>
            </a:r>
          </a:p>
        </p:txBody>
      </p:sp>
      <p:sp>
        <p:nvSpPr>
          <p:cNvPr id="124" name="Google Shape;124;p26">
            <a:extLst>
              <a:ext uri="{FF2B5EF4-FFF2-40B4-BE49-F238E27FC236}">
                <a16:creationId xmlns:a16="http://schemas.microsoft.com/office/drawing/2014/main" id="{BF618B15-6451-9A38-7AE6-E8D6555DCFA2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78937" y="1802800"/>
            <a:ext cx="2161999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0</a:t>
            </a:r>
            <a:r>
              <a:rPr lang="en-US" altLang="zh-TW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7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>
            <a:extLst>
              <a:ext uri="{FF2B5EF4-FFF2-40B4-BE49-F238E27FC236}">
                <a16:creationId xmlns:a16="http://schemas.microsoft.com/office/drawing/2014/main" id="{4FC9810D-7B55-9A9D-B5E7-1B05A86BB86A}"/>
              </a:ext>
            </a:extLst>
          </p:cNvPr>
          <p:cNvCxnSpPr>
            <a:cxnSpLocks/>
          </p:cNvCxnSpPr>
          <p:nvPr/>
        </p:nvCxnSpPr>
        <p:spPr>
          <a:xfrm>
            <a:off x="30992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79431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8F4140C2-2471-C6A8-9B04-BDADB2401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8">
            <a:extLst>
              <a:ext uri="{FF2B5EF4-FFF2-40B4-BE49-F238E27FC236}">
                <a16:creationId xmlns:a16="http://schemas.microsoft.com/office/drawing/2014/main" id="{265F6AAF-E67B-62E1-3E16-23B3F5D926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8346" y="891324"/>
            <a:ext cx="7387308" cy="33608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設計目標：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利用麥克納姆輪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設計多功能自走車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包含影像循線、自動跟隨、手把控制等功能</a:t>
            </a:r>
            <a:endParaRPr sz="28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5378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EFDB1E6A-2CE6-287B-1B99-ED2769ED8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>
            <a:extLst>
              <a:ext uri="{FF2B5EF4-FFF2-40B4-BE49-F238E27FC236}">
                <a16:creationId xmlns:a16="http://schemas.microsoft.com/office/drawing/2014/main" id="{8FADD04E-B596-FD67-8BAC-66D1D2A80D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9569" y="1802800"/>
            <a:ext cx="5145494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測試結果</a:t>
            </a:r>
          </a:p>
        </p:txBody>
      </p:sp>
      <p:sp>
        <p:nvSpPr>
          <p:cNvPr id="124" name="Google Shape;124;p26">
            <a:extLst>
              <a:ext uri="{FF2B5EF4-FFF2-40B4-BE49-F238E27FC236}">
                <a16:creationId xmlns:a16="http://schemas.microsoft.com/office/drawing/2014/main" id="{A8368E09-7753-F5A7-A87D-B0495990585F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78937" y="1802800"/>
            <a:ext cx="2161999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08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>
            <a:extLst>
              <a:ext uri="{FF2B5EF4-FFF2-40B4-BE49-F238E27FC236}">
                <a16:creationId xmlns:a16="http://schemas.microsoft.com/office/drawing/2014/main" id="{261E2DA1-4A64-C0EB-923C-F323FF929871}"/>
              </a:ext>
            </a:extLst>
          </p:cNvPr>
          <p:cNvCxnSpPr>
            <a:cxnSpLocks/>
          </p:cNvCxnSpPr>
          <p:nvPr/>
        </p:nvCxnSpPr>
        <p:spPr>
          <a:xfrm>
            <a:off x="30992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5701800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301A44D4-C6E3-9DD6-275C-1CA8DF28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8">
            <a:extLst>
              <a:ext uri="{FF2B5EF4-FFF2-40B4-BE49-F238E27FC236}">
                <a16:creationId xmlns:a16="http://schemas.microsoft.com/office/drawing/2014/main" id="{97E3CCCE-877A-35E1-71E7-7E2659E446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8346" y="891324"/>
            <a:ext cx="7387308" cy="33608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設計目標：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利用麥克納姆輪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設計多功能自走車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包含影像循線、自動跟隨、手把控制等功能</a:t>
            </a:r>
            <a:endParaRPr sz="28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191055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3BCD41AB-CDAB-70A1-A147-C5749C92E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>
            <a:extLst>
              <a:ext uri="{FF2B5EF4-FFF2-40B4-BE49-F238E27FC236}">
                <a16:creationId xmlns:a16="http://schemas.microsoft.com/office/drawing/2014/main" id="{A9856ED8-AAC7-6D7F-F587-7D32301A12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4913" y="1802800"/>
            <a:ext cx="6719087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dirty="0">
                <a:solidFill>
                  <a:schemeClr val="tx2"/>
                </a:solidFill>
                <a:effectLst/>
                <a:latin typeface="SoukouMincho" panose="02000600000000000000" pitchFamily="2" charset="-128"/>
                <a:ea typeface="SoukouMincho" panose="02000600000000000000" pitchFamily="2" charset="-128"/>
              </a:rPr>
              <a:t>研究進度與花費</a:t>
            </a:r>
          </a:p>
        </p:txBody>
      </p:sp>
      <p:sp>
        <p:nvSpPr>
          <p:cNvPr id="124" name="Google Shape;124;p26">
            <a:extLst>
              <a:ext uri="{FF2B5EF4-FFF2-40B4-BE49-F238E27FC236}">
                <a16:creationId xmlns:a16="http://schemas.microsoft.com/office/drawing/2014/main" id="{CB832EF2-3879-A2EB-A9EA-48534B5CECA7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-15718" y="1802800"/>
            <a:ext cx="2161999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09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>
            <a:extLst>
              <a:ext uri="{FF2B5EF4-FFF2-40B4-BE49-F238E27FC236}">
                <a16:creationId xmlns:a16="http://schemas.microsoft.com/office/drawing/2014/main" id="{FA61738A-28B8-BE78-E644-A52EB2CAACC9}"/>
              </a:ext>
            </a:extLst>
          </p:cNvPr>
          <p:cNvCxnSpPr>
            <a:cxnSpLocks/>
          </p:cNvCxnSpPr>
          <p:nvPr/>
        </p:nvCxnSpPr>
        <p:spPr>
          <a:xfrm>
            <a:off x="2304616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775856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40C88D71-270D-DD04-B36C-9CBF6EA80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FE345AC0-E6CD-7339-DAB7-85B15AF09A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232988"/>
              </p:ext>
            </p:extLst>
          </p:nvPr>
        </p:nvGraphicFramePr>
        <p:xfrm>
          <a:off x="2556633" y="1271752"/>
          <a:ext cx="5627076" cy="3708400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468923">
                  <a:extLst>
                    <a:ext uri="{9D8B030D-6E8A-4147-A177-3AD203B41FA5}">
                      <a16:colId xmlns:a16="http://schemas.microsoft.com/office/drawing/2014/main" val="2309992403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3850609976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3788002229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4266932587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2036691809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3637793285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2153137300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1024538368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2777943725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695061467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1208952117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1725215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5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6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7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8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9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10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11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12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13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14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15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accent4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</a:rPr>
                        <a:t>16</a:t>
                      </a:r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5401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1550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525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09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0516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8592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5134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52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741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244928"/>
                  </a:ext>
                </a:extLst>
              </a:tr>
            </a:tbl>
          </a:graphicData>
        </a:graphic>
      </p:graphicFrame>
      <p:grpSp>
        <p:nvGrpSpPr>
          <p:cNvPr id="38" name="群組 37">
            <a:extLst>
              <a:ext uri="{FF2B5EF4-FFF2-40B4-BE49-F238E27FC236}">
                <a16:creationId xmlns:a16="http://schemas.microsoft.com/office/drawing/2014/main" id="{50245724-B291-D0C6-C428-35C477C1FED3}"/>
              </a:ext>
            </a:extLst>
          </p:cNvPr>
          <p:cNvGrpSpPr/>
          <p:nvPr/>
        </p:nvGrpSpPr>
        <p:grpSpPr>
          <a:xfrm>
            <a:off x="1830952" y="-104314"/>
            <a:ext cx="5482096" cy="1359514"/>
            <a:chOff x="4813491" y="2852495"/>
            <a:chExt cx="5482096" cy="1359514"/>
          </a:xfrm>
        </p:grpSpPr>
        <p:grpSp>
          <p:nvGrpSpPr>
            <p:cNvPr id="39" name="Google Shape;1683;p42">
              <a:extLst>
                <a:ext uri="{FF2B5EF4-FFF2-40B4-BE49-F238E27FC236}">
                  <a16:creationId xmlns:a16="http://schemas.microsoft.com/office/drawing/2014/main" id="{447CB418-E2E4-3EB4-2D9B-473E4376BA21}"/>
                </a:ext>
              </a:extLst>
            </p:cNvPr>
            <p:cNvGrpSpPr/>
            <p:nvPr/>
          </p:nvGrpSpPr>
          <p:grpSpPr>
            <a:xfrm>
              <a:off x="5175119" y="3210636"/>
              <a:ext cx="635477" cy="633411"/>
              <a:chOff x="6039282" y="1042577"/>
              <a:chExt cx="734315" cy="731929"/>
            </a:xfrm>
          </p:grpSpPr>
          <p:sp>
            <p:nvSpPr>
              <p:cNvPr id="45" name="Google Shape;1684;p42">
                <a:extLst>
                  <a:ext uri="{FF2B5EF4-FFF2-40B4-BE49-F238E27FC236}">
                    <a16:creationId xmlns:a16="http://schemas.microsoft.com/office/drawing/2014/main" id="{2535E7A0-5535-3592-2029-8008630420ED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685;p42">
                <a:extLst>
                  <a:ext uri="{FF2B5EF4-FFF2-40B4-BE49-F238E27FC236}">
                    <a16:creationId xmlns:a16="http://schemas.microsoft.com/office/drawing/2014/main" id="{4382D29E-4EB6-5227-A8F2-AE411DECA09D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686;p42">
                <a:extLst>
                  <a:ext uri="{FF2B5EF4-FFF2-40B4-BE49-F238E27FC236}">
                    <a16:creationId xmlns:a16="http://schemas.microsoft.com/office/drawing/2014/main" id="{CBAA1BCE-6959-AF05-A909-FA590C1CFA47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687;p42">
                <a:extLst>
                  <a:ext uri="{FF2B5EF4-FFF2-40B4-BE49-F238E27FC236}">
                    <a16:creationId xmlns:a16="http://schemas.microsoft.com/office/drawing/2014/main" id="{70B727F3-2EE7-34D8-0588-9495B40926C4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688;p42">
                <a:extLst>
                  <a:ext uri="{FF2B5EF4-FFF2-40B4-BE49-F238E27FC236}">
                    <a16:creationId xmlns:a16="http://schemas.microsoft.com/office/drawing/2014/main" id="{FA22E6CF-E365-45B3-E012-AAA2C4CBAE3F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89;p42">
                <a:extLst>
                  <a:ext uri="{FF2B5EF4-FFF2-40B4-BE49-F238E27FC236}">
                    <a16:creationId xmlns:a16="http://schemas.microsoft.com/office/drawing/2014/main" id="{2D445150-705F-9D8B-46FC-8221A4479C32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90;p42">
                <a:extLst>
                  <a:ext uri="{FF2B5EF4-FFF2-40B4-BE49-F238E27FC236}">
                    <a16:creationId xmlns:a16="http://schemas.microsoft.com/office/drawing/2014/main" id="{1E2D2BDC-B7DA-AD91-856E-D7A103B204ED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691;p42">
                <a:extLst>
                  <a:ext uri="{FF2B5EF4-FFF2-40B4-BE49-F238E27FC236}">
                    <a16:creationId xmlns:a16="http://schemas.microsoft.com/office/drawing/2014/main" id="{D22B1C8D-5C51-076B-8629-CE3B746E75E8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692;p42">
                <a:extLst>
                  <a:ext uri="{FF2B5EF4-FFF2-40B4-BE49-F238E27FC236}">
                    <a16:creationId xmlns:a16="http://schemas.microsoft.com/office/drawing/2014/main" id="{4D4D1042-3EB3-9534-44B5-41A1F4FB4F60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693;p42">
                <a:extLst>
                  <a:ext uri="{FF2B5EF4-FFF2-40B4-BE49-F238E27FC236}">
                    <a16:creationId xmlns:a16="http://schemas.microsoft.com/office/drawing/2014/main" id="{7B0B6727-CE07-AEAF-6CCA-3E0AF48CE893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694;p42">
                <a:extLst>
                  <a:ext uri="{FF2B5EF4-FFF2-40B4-BE49-F238E27FC236}">
                    <a16:creationId xmlns:a16="http://schemas.microsoft.com/office/drawing/2014/main" id="{93CE9B47-A1E1-8033-AE46-65241862F6FA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695;p42">
                <a:extLst>
                  <a:ext uri="{FF2B5EF4-FFF2-40B4-BE49-F238E27FC236}">
                    <a16:creationId xmlns:a16="http://schemas.microsoft.com/office/drawing/2014/main" id="{135E7EC4-D1EA-4733-06C8-298C078EA1AC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696;p42">
                <a:extLst>
                  <a:ext uri="{FF2B5EF4-FFF2-40B4-BE49-F238E27FC236}">
                    <a16:creationId xmlns:a16="http://schemas.microsoft.com/office/drawing/2014/main" id="{25CE26DD-49BF-AAB1-7E1F-ABE191239E6D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697;p42">
                <a:extLst>
                  <a:ext uri="{FF2B5EF4-FFF2-40B4-BE49-F238E27FC236}">
                    <a16:creationId xmlns:a16="http://schemas.microsoft.com/office/drawing/2014/main" id="{CDEAF325-88A5-93C1-E91D-DF44FEDEF214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698;p42">
                <a:extLst>
                  <a:ext uri="{FF2B5EF4-FFF2-40B4-BE49-F238E27FC236}">
                    <a16:creationId xmlns:a16="http://schemas.microsoft.com/office/drawing/2014/main" id="{4A7DA3E0-BAB2-05FE-B73B-2DBDB229AA1F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699;p42">
                <a:extLst>
                  <a:ext uri="{FF2B5EF4-FFF2-40B4-BE49-F238E27FC236}">
                    <a16:creationId xmlns:a16="http://schemas.microsoft.com/office/drawing/2014/main" id="{70090600-B4BD-C514-B02A-8DCDCBB793ED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700;p42">
                <a:extLst>
                  <a:ext uri="{FF2B5EF4-FFF2-40B4-BE49-F238E27FC236}">
                    <a16:creationId xmlns:a16="http://schemas.microsoft.com/office/drawing/2014/main" id="{18A23F70-A835-BA33-8B59-7E41619635D7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701;p42">
                <a:extLst>
                  <a:ext uri="{FF2B5EF4-FFF2-40B4-BE49-F238E27FC236}">
                    <a16:creationId xmlns:a16="http://schemas.microsoft.com/office/drawing/2014/main" id="{55741652-8FE7-7979-5C1B-79E0A83DCC34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702;p42">
                <a:extLst>
                  <a:ext uri="{FF2B5EF4-FFF2-40B4-BE49-F238E27FC236}">
                    <a16:creationId xmlns:a16="http://schemas.microsoft.com/office/drawing/2014/main" id="{70D391FC-2E82-543F-8611-B7488457C81A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703;p42">
                <a:extLst>
                  <a:ext uri="{FF2B5EF4-FFF2-40B4-BE49-F238E27FC236}">
                    <a16:creationId xmlns:a16="http://schemas.microsoft.com/office/drawing/2014/main" id="{DEFC037E-3901-8523-D298-0481D6C4335C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704;p42">
                <a:extLst>
                  <a:ext uri="{FF2B5EF4-FFF2-40B4-BE49-F238E27FC236}">
                    <a16:creationId xmlns:a16="http://schemas.microsoft.com/office/drawing/2014/main" id="{4696E97F-D3F5-4CBF-6B90-6F92326428BB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" name="Google Shape;1705;p42">
              <a:extLst>
                <a:ext uri="{FF2B5EF4-FFF2-40B4-BE49-F238E27FC236}">
                  <a16:creationId xmlns:a16="http://schemas.microsoft.com/office/drawing/2014/main" id="{6BD4CB0E-15EB-3C37-23D5-B3236C1206A7}"/>
                </a:ext>
              </a:extLst>
            </p:cNvPr>
            <p:cNvGrpSpPr/>
            <p:nvPr/>
          </p:nvGrpSpPr>
          <p:grpSpPr>
            <a:xfrm rot="-5079530">
              <a:off x="4813491" y="2852495"/>
              <a:ext cx="1359514" cy="1359514"/>
              <a:chOff x="885403" y="1571142"/>
              <a:chExt cx="2598600" cy="2598600"/>
            </a:xfrm>
          </p:grpSpPr>
          <p:sp>
            <p:nvSpPr>
              <p:cNvPr id="42" name="Google Shape;1706;p42">
                <a:extLst>
                  <a:ext uri="{FF2B5EF4-FFF2-40B4-BE49-F238E27FC236}">
                    <a16:creationId xmlns:a16="http://schemas.microsoft.com/office/drawing/2014/main" id="{C44B7F77-7B9F-10AA-6F9B-63E199708F09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707;p42">
                <a:extLst>
                  <a:ext uri="{FF2B5EF4-FFF2-40B4-BE49-F238E27FC236}">
                    <a16:creationId xmlns:a16="http://schemas.microsoft.com/office/drawing/2014/main" id="{0D45DBA4-AC0E-2194-54E1-50E7C3C78323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708;p42">
                <a:extLst>
                  <a:ext uri="{FF2B5EF4-FFF2-40B4-BE49-F238E27FC236}">
                    <a16:creationId xmlns:a16="http://schemas.microsoft.com/office/drawing/2014/main" id="{D4419046-E8A1-046C-B570-5BB0E81F995C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" name="Google Shape;184;p31">
              <a:extLst>
                <a:ext uri="{FF2B5EF4-FFF2-40B4-BE49-F238E27FC236}">
                  <a16:creationId xmlns:a16="http://schemas.microsoft.com/office/drawing/2014/main" id="{730211B5-12CE-41A1-66DB-D1EC0077A794}"/>
                </a:ext>
              </a:extLst>
            </p:cNvPr>
            <p:cNvSpPr txBox="1">
              <a:spLocks/>
            </p:cNvSpPr>
            <p:nvPr/>
          </p:nvSpPr>
          <p:spPr>
            <a:xfrm>
              <a:off x="6059893" y="3136159"/>
              <a:ext cx="4235694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研究進度甘特圖</a:t>
              </a:r>
            </a:p>
          </p:txBody>
        </p: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BF27F27D-8BC1-5761-16B1-796916566C85}"/>
              </a:ext>
            </a:extLst>
          </p:cNvPr>
          <p:cNvSpPr/>
          <p:nvPr/>
        </p:nvSpPr>
        <p:spPr>
          <a:xfrm flipH="1">
            <a:off x="3942763" y="1271751"/>
            <a:ext cx="45719" cy="37083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98838CE1-3A53-6D41-4F96-7F8BA67F0BD3}"/>
              </a:ext>
            </a:extLst>
          </p:cNvPr>
          <p:cNvSpPr txBox="1"/>
          <p:nvPr/>
        </p:nvSpPr>
        <p:spPr>
          <a:xfrm>
            <a:off x="977467" y="1331672"/>
            <a:ext cx="1579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solidFill>
                  <a:schemeClr val="accent4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周數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4FB277A-0979-A971-4181-92607843F697}"/>
              </a:ext>
            </a:extLst>
          </p:cNvPr>
          <p:cNvSpPr txBox="1"/>
          <p:nvPr/>
        </p:nvSpPr>
        <p:spPr>
          <a:xfrm>
            <a:off x="558455" y="1705948"/>
            <a:ext cx="19981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solidFill>
                  <a:schemeClr val="accent4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影像循線演算法撰寫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205A3F8-D7C6-C441-982D-44886428560F}"/>
              </a:ext>
            </a:extLst>
          </p:cNvPr>
          <p:cNvSpPr txBox="1"/>
          <p:nvPr/>
        </p:nvSpPr>
        <p:spPr>
          <a:xfrm>
            <a:off x="982062" y="1331672"/>
            <a:ext cx="1579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solidFill>
                  <a:schemeClr val="accent4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周數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143C795-9DBF-7133-E5EC-3D188A6432F1}"/>
              </a:ext>
            </a:extLst>
          </p:cNvPr>
          <p:cNvSpPr txBox="1"/>
          <p:nvPr/>
        </p:nvSpPr>
        <p:spPr>
          <a:xfrm>
            <a:off x="977465" y="2072763"/>
            <a:ext cx="1579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solidFill>
                  <a:schemeClr val="accent4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購買材料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0272B80-6867-F17B-429F-C9EC803E47C5}"/>
              </a:ext>
            </a:extLst>
          </p:cNvPr>
          <p:cNvSpPr txBox="1"/>
          <p:nvPr/>
        </p:nvSpPr>
        <p:spPr>
          <a:xfrm>
            <a:off x="977465" y="2437871"/>
            <a:ext cx="1579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solidFill>
                  <a:schemeClr val="accent4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影像傳輸程式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F7ADEF9C-2108-F464-C2A0-EC333F45BE8E}"/>
              </a:ext>
            </a:extLst>
          </p:cNvPr>
          <p:cNvSpPr txBox="1"/>
          <p:nvPr/>
        </p:nvSpPr>
        <p:spPr>
          <a:xfrm>
            <a:off x="977465" y="2812985"/>
            <a:ext cx="1579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solidFill>
                  <a:schemeClr val="accent4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指令回傳程式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1823A9E-1787-9DA0-CB6F-8E1DC9BF6E51}"/>
              </a:ext>
            </a:extLst>
          </p:cNvPr>
          <p:cNvSpPr txBox="1"/>
          <p:nvPr/>
        </p:nvSpPr>
        <p:spPr>
          <a:xfrm>
            <a:off x="977465" y="3184081"/>
            <a:ext cx="1579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solidFill>
                  <a:schemeClr val="accent4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搖桿控制程式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BCD482B-DF14-5F55-DF52-068144A8B204}"/>
              </a:ext>
            </a:extLst>
          </p:cNvPr>
          <p:cNvSpPr txBox="1"/>
          <p:nvPr/>
        </p:nvSpPr>
        <p:spPr>
          <a:xfrm>
            <a:off x="971520" y="4267064"/>
            <a:ext cx="1579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solidFill>
                  <a:schemeClr val="accent4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參數調整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E7E54C9C-CE3E-AF7E-FD2E-6E81CC1AC5E1}"/>
              </a:ext>
            </a:extLst>
          </p:cNvPr>
          <p:cNvSpPr txBox="1"/>
          <p:nvPr/>
        </p:nvSpPr>
        <p:spPr>
          <a:xfrm>
            <a:off x="971520" y="4632929"/>
            <a:ext cx="1579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solidFill>
                  <a:schemeClr val="accent4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報告撰寫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DC78B9D-4A3B-64BE-2550-EE1AE0165B16}"/>
              </a:ext>
            </a:extLst>
          </p:cNvPr>
          <p:cNvSpPr/>
          <p:nvPr/>
        </p:nvSpPr>
        <p:spPr>
          <a:xfrm>
            <a:off x="2556633" y="1763735"/>
            <a:ext cx="947559" cy="1043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914D50B-7B9F-DC2F-C5FA-1A40F41C52A3}"/>
              </a:ext>
            </a:extLst>
          </p:cNvPr>
          <p:cNvSpPr/>
          <p:nvPr/>
        </p:nvSpPr>
        <p:spPr>
          <a:xfrm>
            <a:off x="2556634" y="2150896"/>
            <a:ext cx="2340424" cy="10686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A7FFF61-0E10-A964-AB93-3D9885B52CE8}"/>
              </a:ext>
            </a:extLst>
          </p:cNvPr>
          <p:cNvSpPr/>
          <p:nvPr/>
        </p:nvSpPr>
        <p:spPr>
          <a:xfrm>
            <a:off x="4442120" y="2510897"/>
            <a:ext cx="933324" cy="1068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76CC2C8-AFCB-2D05-32A3-F25DF058C822}"/>
              </a:ext>
            </a:extLst>
          </p:cNvPr>
          <p:cNvSpPr/>
          <p:nvPr/>
        </p:nvSpPr>
        <p:spPr>
          <a:xfrm>
            <a:off x="4894946" y="4395345"/>
            <a:ext cx="1865681" cy="1068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4DBF842-1297-FF69-4AF4-214936EF54DA}"/>
              </a:ext>
            </a:extLst>
          </p:cNvPr>
          <p:cNvSpPr/>
          <p:nvPr/>
        </p:nvSpPr>
        <p:spPr>
          <a:xfrm>
            <a:off x="3502883" y="4733386"/>
            <a:ext cx="4213346" cy="1068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80F6C2E-0692-C52D-05C7-0A9AF44E1A2C}"/>
              </a:ext>
            </a:extLst>
          </p:cNvPr>
          <p:cNvSpPr/>
          <p:nvPr/>
        </p:nvSpPr>
        <p:spPr>
          <a:xfrm>
            <a:off x="3025754" y="2896783"/>
            <a:ext cx="3273696" cy="1043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2E2025A-2AD7-621C-E303-578CAD7EAF67}"/>
              </a:ext>
            </a:extLst>
          </p:cNvPr>
          <p:cNvSpPr/>
          <p:nvPr/>
        </p:nvSpPr>
        <p:spPr>
          <a:xfrm>
            <a:off x="3029925" y="3277513"/>
            <a:ext cx="469608" cy="1043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323526DC-B1C7-384C-4D5E-4F392FE95B3E}"/>
              </a:ext>
            </a:extLst>
          </p:cNvPr>
          <p:cNvSpPr/>
          <p:nvPr/>
        </p:nvSpPr>
        <p:spPr>
          <a:xfrm>
            <a:off x="3025754" y="3642390"/>
            <a:ext cx="1865681" cy="1043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5872C4A6-9138-6BA5-BA2B-152053E5DC54}"/>
              </a:ext>
            </a:extLst>
          </p:cNvPr>
          <p:cNvSpPr txBox="1"/>
          <p:nvPr/>
        </p:nvSpPr>
        <p:spPr>
          <a:xfrm>
            <a:off x="964331" y="3540661"/>
            <a:ext cx="1579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solidFill>
                  <a:schemeClr val="accent4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車輛控制程式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29E07CB2-2AA8-C9F0-1C8E-40A7A7193C01}"/>
              </a:ext>
            </a:extLst>
          </p:cNvPr>
          <p:cNvSpPr txBox="1"/>
          <p:nvPr/>
        </p:nvSpPr>
        <p:spPr>
          <a:xfrm>
            <a:off x="677562" y="3904677"/>
            <a:ext cx="1868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solidFill>
                  <a:schemeClr val="accent4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藍牙控制程式、介面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1B30FCB4-A305-6D9F-5643-0B7A0B57F8E7}"/>
              </a:ext>
            </a:extLst>
          </p:cNvPr>
          <p:cNvSpPr/>
          <p:nvPr/>
        </p:nvSpPr>
        <p:spPr>
          <a:xfrm>
            <a:off x="3029925" y="4004686"/>
            <a:ext cx="4205191" cy="10285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23610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群組 147">
            <a:extLst>
              <a:ext uri="{FF2B5EF4-FFF2-40B4-BE49-F238E27FC236}">
                <a16:creationId xmlns:a16="http://schemas.microsoft.com/office/drawing/2014/main" id="{0D243122-2D87-CC12-70E6-751A70B2692A}"/>
              </a:ext>
            </a:extLst>
          </p:cNvPr>
          <p:cNvGrpSpPr/>
          <p:nvPr/>
        </p:nvGrpSpPr>
        <p:grpSpPr>
          <a:xfrm>
            <a:off x="1956884" y="584352"/>
            <a:ext cx="5230231" cy="3974796"/>
            <a:chOff x="1009826" y="740220"/>
            <a:chExt cx="5230231" cy="3974796"/>
          </a:xfrm>
        </p:grpSpPr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44080254-778A-63BC-1A2E-93D011013FEC}"/>
                </a:ext>
              </a:extLst>
            </p:cNvPr>
            <p:cNvGrpSpPr/>
            <p:nvPr/>
          </p:nvGrpSpPr>
          <p:grpSpPr>
            <a:xfrm>
              <a:off x="1009826" y="740220"/>
              <a:ext cx="5230231" cy="402555"/>
              <a:chOff x="1680869" y="958159"/>
              <a:chExt cx="5230231" cy="422817"/>
            </a:xfrm>
          </p:grpSpPr>
          <p:sp>
            <p:nvSpPr>
              <p:cNvPr id="20" name="Google Shape;115;p26">
                <a:extLst>
                  <a:ext uri="{FF2B5EF4-FFF2-40B4-BE49-F238E27FC236}">
                    <a16:creationId xmlns:a16="http://schemas.microsoft.com/office/drawing/2014/main" id="{9612F613-A22A-28DB-437A-16143689C3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整體功能</a:t>
                </a:r>
              </a:p>
            </p:txBody>
          </p:sp>
          <p:sp>
            <p:nvSpPr>
              <p:cNvPr id="21" name="Google Shape;124;p26">
                <a:extLst>
                  <a:ext uri="{FF2B5EF4-FFF2-40B4-BE49-F238E27FC236}">
                    <a16:creationId xmlns:a16="http://schemas.microsoft.com/office/drawing/2014/main" id="{155A1A6C-AD24-5C4B-B245-01BE3ADB520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0869" y="958159"/>
                <a:ext cx="6000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01</a:t>
                </a:r>
              </a:p>
            </p:txBody>
          </p:sp>
          <p:sp>
            <p:nvSpPr>
              <p:cNvPr id="22" name="Google Shape;124;p26">
                <a:extLst>
                  <a:ext uri="{FF2B5EF4-FFF2-40B4-BE49-F238E27FC236}">
                    <a16:creationId xmlns:a16="http://schemas.microsoft.com/office/drawing/2014/main" id="{627DD0BF-9E35-3318-587E-F42750D2D2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. . . . 4</a:t>
                </a:r>
              </a:p>
            </p:txBody>
          </p:sp>
        </p:grpSp>
        <p:grpSp>
          <p:nvGrpSpPr>
            <p:cNvPr id="104" name="群組 103">
              <a:extLst>
                <a:ext uri="{FF2B5EF4-FFF2-40B4-BE49-F238E27FC236}">
                  <a16:creationId xmlns:a16="http://schemas.microsoft.com/office/drawing/2014/main" id="{9B8BC975-D404-5986-38E8-24AA37A91C95}"/>
                </a:ext>
              </a:extLst>
            </p:cNvPr>
            <p:cNvGrpSpPr/>
            <p:nvPr/>
          </p:nvGrpSpPr>
          <p:grpSpPr>
            <a:xfrm>
              <a:off x="1009826" y="1141521"/>
              <a:ext cx="5230231" cy="402555"/>
              <a:chOff x="1680869" y="958159"/>
              <a:chExt cx="5230231" cy="422817"/>
            </a:xfrm>
          </p:grpSpPr>
          <p:sp>
            <p:nvSpPr>
              <p:cNvPr id="107" name="Google Shape;124;p26">
                <a:extLst>
                  <a:ext uri="{FF2B5EF4-FFF2-40B4-BE49-F238E27FC236}">
                    <a16:creationId xmlns:a16="http://schemas.microsoft.com/office/drawing/2014/main" id="{75E2DE32-A511-BD7D-332A-D35E58C5AC2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. 21</a:t>
                </a:r>
              </a:p>
            </p:txBody>
          </p:sp>
          <p:sp>
            <p:nvSpPr>
              <p:cNvPr id="105" name="Google Shape;115;p26">
                <a:extLst>
                  <a:ext uri="{FF2B5EF4-FFF2-40B4-BE49-F238E27FC236}">
                    <a16:creationId xmlns:a16="http://schemas.microsoft.com/office/drawing/2014/main" id="{077E0C58-9CD1-4D35-C446-7E10B9E429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機械結構草圖</a:t>
                </a:r>
              </a:p>
            </p:txBody>
          </p:sp>
          <p:sp>
            <p:nvSpPr>
              <p:cNvPr id="106" name="Google Shape;124;p26">
                <a:extLst>
                  <a:ext uri="{FF2B5EF4-FFF2-40B4-BE49-F238E27FC236}">
                    <a16:creationId xmlns:a16="http://schemas.microsoft.com/office/drawing/2014/main" id="{B665C583-97EE-8D93-9D36-FD01C7DCFBC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0869" y="958159"/>
                <a:ext cx="6000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02</a:t>
                </a:r>
              </a:p>
            </p:txBody>
          </p:sp>
        </p:grpSp>
        <p:grpSp>
          <p:nvGrpSpPr>
            <p:cNvPr id="108" name="群組 107">
              <a:extLst>
                <a:ext uri="{FF2B5EF4-FFF2-40B4-BE49-F238E27FC236}">
                  <a16:creationId xmlns:a16="http://schemas.microsoft.com/office/drawing/2014/main" id="{A819E669-A988-8AEE-8E82-DF448BFA24E1}"/>
                </a:ext>
              </a:extLst>
            </p:cNvPr>
            <p:cNvGrpSpPr/>
            <p:nvPr/>
          </p:nvGrpSpPr>
          <p:grpSpPr>
            <a:xfrm>
              <a:off x="1009826" y="1541568"/>
              <a:ext cx="5230231" cy="402555"/>
              <a:chOff x="1680869" y="958159"/>
              <a:chExt cx="5230231" cy="422817"/>
            </a:xfrm>
          </p:grpSpPr>
          <p:sp>
            <p:nvSpPr>
              <p:cNvPr id="111" name="Google Shape;124;p26">
                <a:extLst>
                  <a:ext uri="{FF2B5EF4-FFF2-40B4-BE49-F238E27FC236}">
                    <a16:creationId xmlns:a16="http://schemas.microsoft.com/office/drawing/2014/main" id="{E76F74D3-092B-80B4-F115-4BC4FDDB7C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. . . . . 21</a:t>
                </a:r>
              </a:p>
            </p:txBody>
          </p:sp>
          <p:sp>
            <p:nvSpPr>
              <p:cNvPr id="109" name="Google Shape;115;p26">
                <a:extLst>
                  <a:ext uri="{FF2B5EF4-FFF2-40B4-BE49-F238E27FC236}">
                    <a16:creationId xmlns:a16="http://schemas.microsoft.com/office/drawing/2014/main" id="{23A384BD-204D-4B5E-D7D9-D1765FF9F07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控制器</a:t>
                </a:r>
              </a:p>
            </p:txBody>
          </p:sp>
          <p:sp>
            <p:nvSpPr>
              <p:cNvPr id="110" name="Google Shape;124;p26">
                <a:extLst>
                  <a:ext uri="{FF2B5EF4-FFF2-40B4-BE49-F238E27FC236}">
                    <a16:creationId xmlns:a16="http://schemas.microsoft.com/office/drawing/2014/main" id="{3EA0FC98-1241-B260-D86F-CE9E7526147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0869" y="958159"/>
                <a:ext cx="6000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03</a:t>
                </a:r>
              </a:p>
            </p:txBody>
          </p:sp>
        </p:grpSp>
        <p:grpSp>
          <p:nvGrpSpPr>
            <p:cNvPr id="112" name="群組 111">
              <a:extLst>
                <a:ext uri="{FF2B5EF4-FFF2-40B4-BE49-F238E27FC236}">
                  <a16:creationId xmlns:a16="http://schemas.microsoft.com/office/drawing/2014/main" id="{2C4A2949-7F96-32CA-B81F-BB7F3A02438F}"/>
                </a:ext>
              </a:extLst>
            </p:cNvPr>
            <p:cNvGrpSpPr/>
            <p:nvPr/>
          </p:nvGrpSpPr>
          <p:grpSpPr>
            <a:xfrm>
              <a:off x="1009826" y="1939107"/>
              <a:ext cx="5230231" cy="402555"/>
              <a:chOff x="1680869" y="958159"/>
              <a:chExt cx="5230231" cy="422817"/>
            </a:xfrm>
          </p:grpSpPr>
          <p:sp>
            <p:nvSpPr>
              <p:cNvPr id="116" name="Google Shape;124;p26">
                <a:extLst>
                  <a:ext uri="{FF2B5EF4-FFF2-40B4-BE49-F238E27FC236}">
                    <a16:creationId xmlns:a16="http://schemas.microsoft.com/office/drawing/2014/main" id="{5E2A85AE-8947-F60F-FA32-13633A6D8C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13" name="Google Shape;115;p26">
                <a:extLst>
                  <a:ext uri="{FF2B5EF4-FFF2-40B4-BE49-F238E27FC236}">
                    <a16:creationId xmlns:a16="http://schemas.microsoft.com/office/drawing/2014/main" id="{61BA91D9-F0C9-9225-A10C-6A3082A85A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致動器</a:t>
                </a:r>
              </a:p>
            </p:txBody>
          </p:sp>
          <p:sp>
            <p:nvSpPr>
              <p:cNvPr id="114" name="Google Shape;124;p26">
                <a:extLst>
                  <a:ext uri="{FF2B5EF4-FFF2-40B4-BE49-F238E27FC236}">
                    <a16:creationId xmlns:a16="http://schemas.microsoft.com/office/drawing/2014/main" id="{4CE50FFD-B589-F38E-EE09-8D2F8398989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0869" y="958159"/>
                <a:ext cx="6000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04</a:t>
                </a:r>
              </a:p>
            </p:txBody>
          </p:sp>
        </p:grpSp>
        <p:grpSp>
          <p:nvGrpSpPr>
            <p:cNvPr id="117" name="群組 116">
              <a:extLst>
                <a:ext uri="{FF2B5EF4-FFF2-40B4-BE49-F238E27FC236}">
                  <a16:creationId xmlns:a16="http://schemas.microsoft.com/office/drawing/2014/main" id="{42A429B2-4E34-79E4-80DE-5C9654797FF7}"/>
                </a:ext>
              </a:extLst>
            </p:cNvPr>
            <p:cNvGrpSpPr/>
            <p:nvPr/>
          </p:nvGrpSpPr>
          <p:grpSpPr>
            <a:xfrm>
              <a:off x="1009826" y="2332884"/>
              <a:ext cx="5230231" cy="402555"/>
              <a:chOff x="1680869" y="958159"/>
              <a:chExt cx="5230231" cy="422817"/>
            </a:xfrm>
          </p:grpSpPr>
          <p:sp>
            <p:nvSpPr>
              <p:cNvPr id="120" name="Google Shape;124;p26">
                <a:extLst>
                  <a:ext uri="{FF2B5EF4-FFF2-40B4-BE49-F238E27FC236}">
                    <a16:creationId xmlns:a16="http://schemas.microsoft.com/office/drawing/2014/main" id="{BBE778B3-1E89-D340-EBA0-78E1CFDDEB2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18" name="Google Shape;115;p26">
                <a:extLst>
                  <a:ext uri="{FF2B5EF4-FFF2-40B4-BE49-F238E27FC236}">
                    <a16:creationId xmlns:a16="http://schemas.microsoft.com/office/drawing/2014/main" id="{9CF700DA-096A-71D0-449E-A9BED402E9B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感測器</a:t>
                </a:r>
              </a:p>
            </p:txBody>
          </p:sp>
          <p:sp>
            <p:nvSpPr>
              <p:cNvPr id="119" name="Google Shape;124;p26">
                <a:extLst>
                  <a:ext uri="{FF2B5EF4-FFF2-40B4-BE49-F238E27FC236}">
                    <a16:creationId xmlns:a16="http://schemas.microsoft.com/office/drawing/2014/main" id="{58E7CF8A-673C-E6CC-16C8-0C2644A6A7B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0869" y="958159"/>
                <a:ext cx="6000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05</a:t>
                </a:r>
              </a:p>
            </p:txBody>
          </p:sp>
        </p:grpSp>
        <p:grpSp>
          <p:nvGrpSpPr>
            <p:cNvPr id="121" name="群組 120">
              <a:extLst>
                <a:ext uri="{FF2B5EF4-FFF2-40B4-BE49-F238E27FC236}">
                  <a16:creationId xmlns:a16="http://schemas.microsoft.com/office/drawing/2014/main" id="{AD51ECAC-1C87-4AA8-0039-B88F89261912}"/>
                </a:ext>
              </a:extLst>
            </p:cNvPr>
            <p:cNvGrpSpPr/>
            <p:nvPr/>
          </p:nvGrpSpPr>
          <p:grpSpPr>
            <a:xfrm>
              <a:off x="1009826" y="2743403"/>
              <a:ext cx="5230231" cy="402555"/>
              <a:chOff x="1680869" y="958159"/>
              <a:chExt cx="5230231" cy="422817"/>
            </a:xfrm>
          </p:grpSpPr>
          <p:sp>
            <p:nvSpPr>
              <p:cNvPr id="125" name="Google Shape;124;p26">
                <a:extLst>
                  <a:ext uri="{FF2B5EF4-FFF2-40B4-BE49-F238E27FC236}">
                    <a16:creationId xmlns:a16="http://schemas.microsoft.com/office/drawing/2014/main" id="{7172AFDE-5ACC-6D18-A5AF-5D788228369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22" name="Google Shape;115;p26">
                <a:extLst>
                  <a:ext uri="{FF2B5EF4-FFF2-40B4-BE49-F238E27FC236}">
                    <a16:creationId xmlns:a16="http://schemas.microsoft.com/office/drawing/2014/main" id="{9FCB2B9E-FF44-78FF-B438-6F9D6FAAC7C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人機界面</a:t>
                </a:r>
              </a:p>
            </p:txBody>
          </p:sp>
          <p:sp>
            <p:nvSpPr>
              <p:cNvPr id="123" name="Google Shape;124;p26">
                <a:extLst>
                  <a:ext uri="{FF2B5EF4-FFF2-40B4-BE49-F238E27FC236}">
                    <a16:creationId xmlns:a16="http://schemas.microsoft.com/office/drawing/2014/main" id="{C30FF69F-1DBD-BCCA-7C66-0BCD6572EB5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0869" y="958159"/>
                <a:ext cx="6000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06</a:t>
                </a:r>
              </a:p>
            </p:txBody>
          </p:sp>
        </p:grpSp>
        <p:grpSp>
          <p:nvGrpSpPr>
            <p:cNvPr id="126" name="群組 125">
              <a:extLst>
                <a:ext uri="{FF2B5EF4-FFF2-40B4-BE49-F238E27FC236}">
                  <a16:creationId xmlns:a16="http://schemas.microsoft.com/office/drawing/2014/main" id="{8D2E3BBB-5108-3262-92B2-9571D956C431}"/>
                </a:ext>
              </a:extLst>
            </p:cNvPr>
            <p:cNvGrpSpPr/>
            <p:nvPr/>
          </p:nvGrpSpPr>
          <p:grpSpPr>
            <a:xfrm>
              <a:off x="1009826" y="3122946"/>
              <a:ext cx="5230231" cy="402555"/>
              <a:chOff x="1680869" y="958159"/>
              <a:chExt cx="5230231" cy="422817"/>
            </a:xfrm>
          </p:grpSpPr>
          <p:sp>
            <p:nvSpPr>
              <p:cNvPr id="129" name="Google Shape;124;p26">
                <a:extLst>
                  <a:ext uri="{FF2B5EF4-FFF2-40B4-BE49-F238E27FC236}">
                    <a16:creationId xmlns:a16="http://schemas.microsoft.com/office/drawing/2014/main" id="{FC02AB4F-72DA-6DD0-5BC8-E33B51681B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27" name="Google Shape;115;p26">
                <a:extLst>
                  <a:ext uri="{FF2B5EF4-FFF2-40B4-BE49-F238E27FC236}">
                    <a16:creationId xmlns:a16="http://schemas.microsoft.com/office/drawing/2014/main" id="{116EEE31-8F66-CFC9-BE7E-B05E7DC4541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演算法設計</a:t>
                </a:r>
              </a:p>
            </p:txBody>
          </p:sp>
          <p:sp>
            <p:nvSpPr>
              <p:cNvPr id="128" name="Google Shape;124;p26">
                <a:extLst>
                  <a:ext uri="{FF2B5EF4-FFF2-40B4-BE49-F238E27FC236}">
                    <a16:creationId xmlns:a16="http://schemas.microsoft.com/office/drawing/2014/main" id="{350F3109-A106-1356-4D9D-34566869AD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0869" y="958159"/>
                <a:ext cx="6000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07</a:t>
                </a:r>
              </a:p>
            </p:txBody>
          </p:sp>
        </p:grpSp>
        <p:grpSp>
          <p:nvGrpSpPr>
            <p:cNvPr id="130" name="群組 129">
              <a:extLst>
                <a:ext uri="{FF2B5EF4-FFF2-40B4-BE49-F238E27FC236}">
                  <a16:creationId xmlns:a16="http://schemas.microsoft.com/office/drawing/2014/main" id="{E58EAC55-C32A-DA97-9E7D-3E63666BE36E}"/>
                </a:ext>
              </a:extLst>
            </p:cNvPr>
            <p:cNvGrpSpPr/>
            <p:nvPr/>
          </p:nvGrpSpPr>
          <p:grpSpPr>
            <a:xfrm>
              <a:off x="1009826" y="3499981"/>
              <a:ext cx="5230231" cy="402555"/>
              <a:chOff x="1680869" y="958159"/>
              <a:chExt cx="5230231" cy="422817"/>
            </a:xfrm>
          </p:grpSpPr>
          <p:sp>
            <p:nvSpPr>
              <p:cNvPr id="133" name="Google Shape;124;p26">
                <a:extLst>
                  <a:ext uri="{FF2B5EF4-FFF2-40B4-BE49-F238E27FC236}">
                    <a16:creationId xmlns:a16="http://schemas.microsoft.com/office/drawing/2014/main" id="{DA6B7EDE-C100-B2BE-E4F6-216855B08DE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31" name="Google Shape;115;p26">
                <a:extLst>
                  <a:ext uri="{FF2B5EF4-FFF2-40B4-BE49-F238E27FC236}">
                    <a16:creationId xmlns:a16="http://schemas.microsoft.com/office/drawing/2014/main" id="{542957D3-D0EA-7A38-A99D-DEE39AB5D67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測試結果</a:t>
                </a:r>
              </a:p>
            </p:txBody>
          </p:sp>
          <p:sp>
            <p:nvSpPr>
              <p:cNvPr id="132" name="Google Shape;124;p26">
                <a:extLst>
                  <a:ext uri="{FF2B5EF4-FFF2-40B4-BE49-F238E27FC236}">
                    <a16:creationId xmlns:a16="http://schemas.microsoft.com/office/drawing/2014/main" id="{36CD5DC7-540A-41FB-D906-022878EF5A2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0869" y="958159"/>
                <a:ext cx="6000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08</a:t>
                </a:r>
              </a:p>
            </p:txBody>
          </p:sp>
        </p:grpSp>
        <p:grpSp>
          <p:nvGrpSpPr>
            <p:cNvPr id="136" name="群組 135">
              <a:extLst>
                <a:ext uri="{FF2B5EF4-FFF2-40B4-BE49-F238E27FC236}">
                  <a16:creationId xmlns:a16="http://schemas.microsoft.com/office/drawing/2014/main" id="{49CF1F21-B667-F9FF-09D9-AD873D0E2EDC}"/>
                </a:ext>
              </a:extLst>
            </p:cNvPr>
            <p:cNvGrpSpPr/>
            <p:nvPr/>
          </p:nvGrpSpPr>
          <p:grpSpPr>
            <a:xfrm>
              <a:off x="1009826" y="3911160"/>
              <a:ext cx="5230231" cy="402555"/>
              <a:chOff x="1680869" y="958159"/>
              <a:chExt cx="5230231" cy="422817"/>
            </a:xfrm>
          </p:grpSpPr>
          <p:sp>
            <p:nvSpPr>
              <p:cNvPr id="137" name="Google Shape;124;p26">
                <a:extLst>
                  <a:ext uri="{FF2B5EF4-FFF2-40B4-BE49-F238E27FC236}">
                    <a16:creationId xmlns:a16="http://schemas.microsoft.com/office/drawing/2014/main" id="{F8525B63-455F-92CF-C4E9-79BAD17BF31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38" name="Google Shape;115;p26">
                <a:extLst>
                  <a:ext uri="{FF2B5EF4-FFF2-40B4-BE49-F238E27FC236}">
                    <a16:creationId xmlns:a16="http://schemas.microsoft.com/office/drawing/2014/main" id="{05DFF8FA-6487-B4B7-93ED-D5820AFCD7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研究進度與花費</a:t>
                </a:r>
              </a:p>
            </p:txBody>
          </p:sp>
          <p:sp>
            <p:nvSpPr>
              <p:cNvPr id="139" name="Google Shape;124;p26">
                <a:extLst>
                  <a:ext uri="{FF2B5EF4-FFF2-40B4-BE49-F238E27FC236}">
                    <a16:creationId xmlns:a16="http://schemas.microsoft.com/office/drawing/2014/main" id="{2F037E2E-BD1A-488F-45A6-8227E32CCA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0869" y="958159"/>
                <a:ext cx="6000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09</a:t>
                </a:r>
              </a:p>
            </p:txBody>
          </p:sp>
        </p:grpSp>
        <p:grpSp>
          <p:nvGrpSpPr>
            <p:cNvPr id="140" name="群組 139">
              <a:extLst>
                <a:ext uri="{FF2B5EF4-FFF2-40B4-BE49-F238E27FC236}">
                  <a16:creationId xmlns:a16="http://schemas.microsoft.com/office/drawing/2014/main" id="{50D7672E-83E7-2FB6-EE2A-5FFD622878D2}"/>
                </a:ext>
              </a:extLst>
            </p:cNvPr>
            <p:cNvGrpSpPr/>
            <p:nvPr/>
          </p:nvGrpSpPr>
          <p:grpSpPr>
            <a:xfrm>
              <a:off x="1009826" y="4312461"/>
              <a:ext cx="5230231" cy="402555"/>
              <a:chOff x="1680869" y="958159"/>
              <a:chExt cx="5230231" cy="422817"/>
            </a:xfrm>
          </p:grpSpPr>
          <p:sp>
            <p:nvSpPr>
              <p:cNvPr id="141" name="Google Shape;124;p26">
                <a:extLst>
                  <a:ext uri="{FF2B5EF4-FFF2-40B4-BE49-F238E27FC236}">
                    <a16:creationId xmlns:a16="http://schemas.microsoft.com/office/drawing/2014/main" id="{80580879-AF82-0725-550E-AEE55898226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42" name="Google Shape;115;p26">
                <a:extLst>
                  <a:ext uri="{FF2B5EF4-FFF2-40B4-BE49-F238E27FC236}">
                    <a16:creationId xmlns:a16="http://schemas.microsoft.com/office/drawing/2014/main" id="{23B96E42-313D-CAAD-FDB2-A9D233505CC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altLang="zh-TW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Appendix</a:t>
                </a:r>
                <a:endParaRPr lang="zh-TW" altLang="en-US" dirty="0">
                  <a:latin typeface="SoukouMincho" panose="02000600000000000000" pitchFamily="2" charset="-128"/>
                  <a:ea typeface="SoukouMincho" panose="02000600000000000000" pitchFamily="2" charset="-128"/>
                </a:endParaRPr>
              </a:p>
            </p:txBody>
          </p:sp>
          <p:sp>
            <p:nvSpPr>
              <p:cNvPr id="143" name="Google Shape;124;p26">
                <a:extLst>
                  <a:ext uri="{FF2B5EF4-FFF2-40B4-BE49-F238E27FC236}">
                    <a16:creationId xmlns:a16="http://schemas.microsoft.com/office/drawing/2014/main" id="{30FE3DDB-4739-DE65-5758-02C53D3E75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0869" y="958159"/>
                <a:ext cx="6000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10</a:t>
                </a:r>
              </a:p>
            </p:txBody>
          </p:sp>
        </p:grp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3" name="群組 712">
            <a:extLst>
              <a:ext uri="{FF2B5EF4-FFF2-40B4-BE49-F238E27FC236}">
                <a16:creationId xmlns:a16="http://schemas.microsoft.com/office/drawing/2014/main" id="{AFC0D4D3-6E39-DC50-912F-01FF4AA2EB65}"/>
              </a:ext>
            </a:extLst>
          </p:cNvPr>
          <p:cNvGrpSpPr/>
          <p:nvPr/>
        </p:nvGrpSpPr>
        <p:grpSpPr>
          <a:xfrm>
            <a:off x="3245768" y="186881"/>
            <a:ext cx="2652462" cy="1028474"/>
            <a:chOff x="2821303" y="371020"/>
            <a:chExt cx="2652462" cy="1028474"/>
          </a:xfrm>
        </p:grpSpPr>
        <p:grpSp>
          <p:nvGrpSpPr>
            <p:cNvPr id="714" name="Google Shape;1679;p42">
              <a:extLst>
                <a:ext uri="{FF2B5EF4-FFF2-40B4-BE49-F238E27FC236}">
                  <a16:creationId xmlns:a16="http://schemas.microsoft.com/office/drawing/2014/main" id="{6FF9816C-B2A0-80C2-4DF6-14FCF41E98C6}"/>
                </a:ext>
              </a:extLst>
            </p:cNvPr>
            <p:cNvGrpSpPr/>
            <p:nvPr/>
          </p:nvGrpSpPr>
          <p:grpSpPr>
            <a:xfrm rot="3938964">
              <a:off x="2821296" y="371027"/>
              <a:ext cx="1028474" cy="1028460"/>
              <a:chOff x="1201770" y="1887509"/>
              <a:chExt cx="1965968" cy="1965941"/>
            </a:xfrm>
          </p:grpSpPr>
          <p:sp>
            <p:nvSpPr>
              <p:cNvPr id="738" name="Google Shape;1680;p42">
                <a:extLst>
                  <a:ext uri="{FF2B5EF4-FFF2-40B4-BE49-F238E27FC236}">
                    <a16:creationId xmlns:a16="http://schemas.microsoft.com/office/drawing/2014/main" id="{F964CE6A-EF3F-3D77-28DE-A49E3F0D4A70}"/>
                  </a:ext>
                </a:extLst>
              </p:cNvPr>
              <p:cNvSpPr/>
              <p:nvPr/>
            </p:nvSpPr>
            <p:spPr>
              <a:xfrm rot="5626938">
                <a:off x="1303550" y="1980349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1681;p42">
                <a:extLst>
                  <a:ext uri="{FF2B5EF4-FFF2-40B4-BE49-F238E27FC236}">
                    <a16:creationId xmlns:a16="http://schemas.microsoft.com/office/drawing/2014/main" id="{60F052B7-909D-0EBA-DC6F-47DA86D447B7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0" name="Google Shape;1682;p42">
                <a:extLst>
                  <a:ext uri="{FF2B5EF4-FFF2-40B4-BE49-F238E27FC236}">
                    <a16:creationId xmlns:a16="http://schemas.microsoft.com/office/drawing/2014/main" id="{9B6EA72D-3D51-584E-0B75-948A710A4527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5" name="Google Shape;1657;p42">
              <a:extLst>
                <a:ext uri="{FF2B5EF4-FFF2-40B4-BE49-F238E27FC236}">
                  <a16:creationId xmlns:a16="http://schemas.microsoft.com/office/drawing/2014/main" id="{8354BED2-5F3D-AB4F-1562-FB96CEF8C2BF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717" name="Google Shape;1658;p42">
                <a:extLst>
                  <a:ext uri="{FF2B5EF4-FFF2-40B4-BE49-F238E27FC236}">
                    <a16:creationId xmlns:a16="http://schemas.microsoft.com/office/drawing/2014/main" id="{50E7BE2B-3E6F-C68A-D248-79F58506148B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1659;p42">
                <a:extLst>
                  <a:ext uri="{FF2B5EF4-FFF2-40B4-BE49-F238E27FC236}">
                    <a16:creationId xmlns:a16="http://schemas.microsoft.com/office/drawing/2014/main" id="{1346D664-107E-CF25-6BFB-4F085F00B8A7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1660;p42">
                <a:extLst>
                  <a:ext uri="{FF2B5EF4-FFF2-40B4-BE49-F238E27FC236}">
                    <a16:creationId xmlns:a16="http://schemas.microsoft.com/office/drawing/2014/main" id="{130CE408-0751-1E03-65EA-314981387B93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1661;p42">
                <a:extLst>
                  <a:ext uri="{FF2B5EF4-FFF2-40B4-BE49-F238E27FC236}">
                    <a16:creationId xmlns:a16="http://schemas.microsoft.com/office/drawing/2014/main" id="{5E4D842F-4002-8722-464D-5325C4D496EC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1662;p42">
                <a:extLst>
                  <a:ext uri="{FF2B5EF4-FFF2-40B4-BE49-F238E27FC236}">
                    <a16:creationId xmlns:a16="http://schemas.microsoft.com/office/drawing/2014/main" id="{2C01668D-258D-A68F-1E9A-0BE13D8A071E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1663;p42">
                <a:extLst>
                  <a:ext uri="{FF2B5EF4-FFF2-40B4-BE49-F238E27FC236}">
                    <a16:creationId xmlns:a16="http://schemas.microsoft.com/office/drawing/2014/main" id="{E7AE6EB7-8BCB-2408-95F3-C87F4E62AB65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1664;p42">
                <a:extLst>
                  <a:ext uri="{FF2B5EF4-FFF2-40B4-BE49-F238E27FC236}">
                    <a16:creationId xmlns:a16="http://schemas.microsoft.com/office/drawing/2014/main" id="{B17B9756-07C7-8408-E8EA-102A947EA41E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1665;p42">
                <a:extLst>
                  <a:ext uri="{FF2B5EF4-FFF2-40B4-BE49-F238E27FC236}">
                    <a16:creationId xmlns:a16="http://schemas.microsoft.com/office/drawing/2014/main" id="{BEDACD6A-1E5A-D485-F178-CF5B7E6B2A1A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1666;p42">
                <a:extLst>
                  <a:ext uri="{FF2B5EF4-FFF2-40B4-BE49-F238E27FC236}">
                    <a16:creationId xmlns:a16="http://schemas.microsoft.com/office/drawing/2014/main" id="{572B5AAD-2160-4B62-205D-D5B152E06896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1667;p42">
                <a:extLst>
                  <a:ext uri="{FF2B5EF4-FFF2-40B4-BE49-F238E27FC236}">
                    <a16:creationId xmlns:a16="http://schemas.microsoft.com/office/drawing/2014/main" id="{1E1C066E-5AF2-404B-56DD-2F91ADA97A43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1668;p42">
                <a:extLst>
                  <a:ext uri="{FF2B5EF4-FFF2-40B4-BE49-F238E27FC236}">
                    <a16:creationId xmlns:a16="http://schemas.microsoft.com/office/drawing/2014/main" id="{7233598A-62B1-6065-7918-7EC02D9F8392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1669;p42">
                <a:extLst>
                  <a:ext uri="{FF2B5EF4-FFF2-40B4-BE49-F238E27FC236}">
                    <a16:creationId xmlns:a16="http://schemas.microsoft.com/office/drawing/2014/main" id="{D5276A75-D1A2-0417-F2D7-FB346CB41C75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1670;p42">
                <a:extLst>
                  <a:ext uri="{FF2B5EF4-FFF2-40B4-BE49-F238E27FC236}">
                    <a16:creationId xmlns:a16="http://schemas.microsoft.com/office/drawing/2014/main" id="{0B2F0D8A-921C-4BEB-B44E-16F0F81979A5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1671;p42">
                <a:extLst>
                  <a:ext uri="{FF2B5EF4-FFF2-40B4-BE49-F238E27FC236}">
                    <a16:creationId xmlns:a16="http://schemas.microsoft.com/office/drawing/2014/main" id="{3476F6EC-4A84-24A0-F371-340441E9B24C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1672;p42">
                <a:extLst>
                  <a:ext uri="{FF2B5EF4-FFF2-40B4-BE49-F238E27FC236}">
                    <a16:creationId xmlns:a16="http://schemas.microsoft.com/office/drawing/2014/main" id="{1904ED70-00D5-278F-4E0B-AD278BA67E5A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1673;p42">
                <a:extLst>
                  <a:ext uri="{FF2B5EF4-FFF2-40B4-BE49-F238E27FC236}">
                    <a16:creationId xmlns:a16="http://schemas.microsoft.com/office/drawing/2014/main" id="{4F97CF8C-7546-19F5-6C67-2E2306ED2EAB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1674;p42">
                <a:extLst>
                  <a:ext uri="{FF2B5EF4-FFF2-40B4-BE49-F238E27FC236}">
                    <a16:creationId xmlns:a16="http://schemas.microsoft.com/office/drawing/2014/main" id="{B4450E35-4F2B-C39D-8613-7AE848CBCE57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1675;p42">
                <a:extLst>
                  <a:ext uri="{FF2B5EF4-FFF2-40B4-BE49-F238E27FC236}">
                    <a16:creationId xmlns:a16="http://schemas.microsoft.com/office/drawing/2014/main" id="{CE75E984-206E-E4ED-0E15-B4F553B69483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1676;p42">
                <a:extLst>
                  <a:ext uri="{FF2B5EF4-FFF2-40B4-BE49-F238E27FC236}">
                    <a16:creationId xmlns:a16="http://schemas.microsoft.com/office/drawing/2014/main" id="{22972163-8717-719C-272E-0E608D5017CF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1677;p42">
                <a:extLst>
                  <a:ext uri="{FF2B5EF4-FFF2-40B4-BE49-F238E27FC236}">
                    <a16:creationId xmlns:a16="http://schemas.microsoft.com/office/drawing/2014/main" id="{E581E35E-96F6-7C6C-815B-42D8ABE12A66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1678;p42">
                <a:extLst>
                  <a:ext uri="{FF2B5EF4-FFF2-40B4-BE49-F238E27FC236}">
                    <a16:creationId xmlns:a16="http://schemas.microsoft.com/office/drawing/2014/main" id="{2972ED43-A02B-AD01-9E53-B032EA15405B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6" name="Google Shape;184;p31">
              <a:extLst>
                <a:ext uri="{FF2B5EF4-FFF2-40B4-BE49-F238E27FC236}">
                  <a16:creationId xmlns:a16="http://schemas.microsoft.com/office/drawing/2014/main" id="{86C77DAA-59E5-D41E-6AA5-E91423AADF47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1451649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花費</a:t>
              </a:r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258EA52-D44E-B679-E52B-AA2AA2AB9D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343177"/>
              </p:ext>
            </p:extLst>
          </p:nvPr>
        </p:nvGraphicFramePr>
        <p:xfrm>
          <a:off x="759279" y="1759867"/>
          <a:ext cx="7625441" cy="2590800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2579914">
                  <a:extLst>
                    <a:ext uri="{9D8B030D-6E8A-4147-A177-3AD203B41FA5}">
                      <a16:colId xmlns:a16="http://schemas.microsoft.com/office/drawing/2014/main" val="3221964969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286270598"/>
                    </a:ext>
                  </a:extLst>
                </a:gridCol>
                <a:gridCol w="816429">
                  <a:extLst>
                    <a:ext uri="{9D8B030D-6E8A-4147-A177-3AD203B41FA5}">
                      <a16:colId xmlns:a16="http://schemas.microsoft.com/office/drawing/2014/main" val="1403715711"/>
                    </a:ext>
                  </a:extLst>
                </a:gridCol>
                <a:gridCol w="2971798">
                  <a:extLst>
                    <a:ext uri="{9D8B030D-6E8A-4147-A177-3AD203B41FA5}">
                      <a16:colId xmlns:a16="http://schemas.microsoft.com/office/drawing/2014/main" val="15341775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項目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單價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個數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花費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138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ESP32-CAM</a:t>
                      </a:r>
                      <a:endParaRPr lang="zh-TW" altLang="en-US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SoukouMincho" panose="02000600000000000000" pitchFamily="2" charset="-128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349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349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295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OV2640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攝影機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259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259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5279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ESP32-CAM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燒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  <a:cs typeface="Times New Roman" panose="02020603050405020304" pitchFamily="18" charset="0"/>
                          <a:sym typeface="Arial"/>
                        </a:rPr>
                        <a:t>錄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座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99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99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948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BLE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藍牙</a:t>
                      </a: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4.0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模組</a:t>
                      </a:r>
                      <a:endParaRPr lang="zh-TW" altLang="en-US" sz="1800" dirty="0">
                        <a:ln>
                          <a:solidFill>
                            <a:schemeClr val="accent4"/>
                          </a:solidFill>
                        </a:ln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159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2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318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87834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Mega2560 R3</a:t>
                      </a:r>
                      <a:endParaRPr lang="zh-TW" altLang="en-US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SoukouMincho" panose="02000600000000000000" pitchFamily="2" charset="-128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599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599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68819886"/>
                  </a:ext>
                </a:extLst>
              </a:tr>
              <a:tr h="30888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合計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SoukouMincho" panose="02000600000000000000" pitchFamily="2" charset="-128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SoukouMincho" panose="02000600000000000000" pitchFamily="2" charset="-128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1624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65483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F5841B62-7C1D-AE8D-7BF2-2E5E5B324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>
            <a:extLst>
              <a:ext uri="{FF2B5EF4-FFF2-40B4-BE49-F238E27FC236}">
                <a16:creationId xmlns:a16="http://schemas.microsoft.com/office/drawing/2014/main" id="{CEB07972-B201-1299-BD44-5386B63AA0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9569" y="1802800"/>
            <a:ext cx="5145494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altLang="zh-TW" sz="7200" dirty="0">
                <a:solidFill>
                  <a:schemeClr val="tx2"/>
                </a:solidFill>
                <a:effectLst/>
                <a:latin typeface="SoukouMincho" panose="02000600000000000000" pitchFamily="2" charset="-128"/>
                <a:ea typeface="SoukouMincho" panose="02000600000000000000" pitchFamily="2" charset="-128"/>
              </a:rPr>
              <a:t>Appendix</a:t>
            </a:r>
          </a:p>
        </p:txBody>
      </p:sp>
      <p:sp>
        <p:nvSpPr>
          <p:cNvPr id="124" name="Google Shape;124;p26">
            <a:extLst>
              <a:ext uri="{FF2B5EF4-FFF2-40B4-BE49-F238E27FC236}">
                <a16:creationId xmlns:a16="http://schemas.microsoft.com/office/drawing/2014/main" id="{F1D7F19A-5977-982F-441C-FD986993FB65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78937" y="1802800"/>
            <a:ext cx="2161999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10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>
            <a:extLst>
              <a:ext uri="{FF2B5EF4-FFF2-40B4-BE49-F238E27FC236}">
                <a16:creationId xmlns:a16="http://schemas.microsoft.com/office/drawing/2014/main" id="{C08F2725-2BC3-D800-76B3-4CD69A2677B8}"/>
              </a:ext>
            </a:extLst>
          </p:cNvPr>
          <p:cNvCxnSpPr>
            <a:cxnSpLocks/>
          </p:cNvCxnSpPr>
          <p:nvPr/>
        </p:nvCxnSpPr>
        <p:spPr>
          <a:xfrm>
            <a:off x="30992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3851451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C75706B5-7695-2EAF-14EA-DF4C2C6D6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群組 147">
            <a:extLst>
              <a:ext uri="{FF2B5EF4-FFF2-40B4-BE49-F238E27FC236}">
                <a16:creationId xmlns:a16="http://schemas.microsoft.com/office/drawing/2014/main" id="{B5832496-FEE0-17E8-9D95-A815B09A6CB8}"/>
              </a:ext>
            </a:extLst>
          </p:cNvPr>
          <p:cNvGrpSpPr/>
          <p:nvPr/>
        </p:nvGrpSpPr>
        <p:grpSpPr>
          <a:xfrm>
            <a:off x="1707105" y="785002"/>
            <a:ext cx="5729790" cy="3573495"/>
            <a:chOff x="510267" y="740220"/>
            <a:chExt cx="5729790" cy="3573495"/>
          </a:xfrm>
        </p:grpSpPr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249B3A9A-1131-EE5B-2522-5EDD00F158C2}"/>
                </a:ext>
              </a:extLst>
            </p:cNvPr>
            <p:cNvGrpSpPr/>
            <p:nvPr/>
          </p:nvGrpSpPr>
          <p:grpSpPr>
            <a:xfrm>
              <a:off x="510267" y="740220"/>
              <a:ext cx="5729790" cy="402555"/>
              <a:chOff x="1181310" y="958159"/>
              <a:chExt cx="5729790" cy="422817"/>
            </a:xfrm>
          </p:grpSpPr>
          <p:sp>
            <p:nvSpPr>
              <p:cNvPr id="20" name="Google Shape;115;p26">
                <a:extLst>
                  <a:ext uri="{FF2B5EF4-FFF2-40B4-BE49-F238E27FC236}">
                    <a16:creationId xmlns:a16="http://schemas.microsoft.com/office/drawing/2014/main" id="{47B16C87-1300-740E-F2E7-F5F0B21801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整體功能</a:t>
                </a:r>
              </a:p>
            </p:txBody>
          </p:sp>
          <p:sp>
            <p:nvSpPr>
              <p:cNvPr id="21" name="Google Shape;124;p26">
                <a:extLst>
                  <a:ext uri="{FF2B5EF4-FFF2-40B4-BE49-F238E27FC236}">
                    <a16:creationId xmlns:a16="http://schemas.microsoft.com/office/drawing/2014/main" id="{803512EA-AA82-036E-C700-E4A1F8D779B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81310" y="958159"/>
                <a:ext cx="1099559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10-01</a:t>
                </a:r>
              </a:p>
            </p:txBody>
          </p:sp>
          <p:sp>
            <p:nvSpPr>
              <p:cNvPr id="22" name="Google Shape;124;p26">
                <a:extLst>
                  <a:ext uri="{FF2B5EF4-FFF2-40B4-BE49-F238E27FC236}">
                    <a16:creationId xmlns:a16="http://schemas.microsoft.com/office/drawing/2014/main" id="{AD962C98-3BE0-E619-91DC-AD42AEDEC60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. . . . 4</a:t>
                </a:r>
              </a:p>
            </p:txBody>
          </p:sp>
        </p:grpSp>
        <p:grpSp>
          <p:nvGrpSpPr>
            <p:cNvPr id="104" name="群組 103">
              <a:extLst>
                <a:ext uri="{FF2B5EF4-FFF2-40B4-BE49-F238E27FC236}">
                  <a16:creationId xmlns:a16="http://schemas.microsoft.com/office/drawing/2014/main" id="{8217AB72-6D62-8B08-2997-5815A32973AA}"/>
                </a:ext>
              </a:extLst>
            </p:cNvPr>
            <p:cNvGrpSpPr/>
            <p:nvPr/>
          </p:nvGrpSpPr>
          <p:grpSpPr>
            <a:xfrm>
              <a:off x="510267" y="1141521"/>
              <a:ext cx="5729790" cy="402555"/>
              <a:chOff x="1181310" y="958159"/>
              <a:chExt cx="5729790" cy="422817"/>
            </a:xfrm>
          </p:grpSpPr>
          <p:sp>
            <p:nvSpPr>
              <p:cNvPr id="107" name="Google Shape;124;p26">
                <a:extLst>
                  <a:ext uri="{FF2B5EF4-FFF2-40B4-BE49-F238E27FC236}">
                    <a16:creationId xmlns:a16="http://schemas.microsoft.com/office/drawing/2014/main" id="{F2641578-B024-F503-ACFC-DC8E693F51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. 21</a:t>
                </a:r>
              </a:p>
            </p:txBody>
          </p:sp>
          <p:sp>
            <p:nvSpPr>
              <p:cNvPr id="105" name="Google Shape;115;p26">
                <a:extLst>
                  <a:ext uri="{FF2B5EF4-FFF2-40B4-BE49-F238E27FC236}">
                    <a16:creationId xmlns:a16="http://schemas.microsoft.com/office/drawing/2014/main" id="{96FC427C-77C9-0322-DDFA-C5C7A7F20FB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機械結構草圖</a:t>
                </a:r>
              </a:p>
            </p:txBody>
          </p:sp>
          <p:sp>
            <p:nvSpPr>
              <p:cNvPr id="106" name="Google Shape;124;p26">
                <a:extLst>
                  <a:ext uri="{FF2B5EF4-FFF2-40B4-BE49-F238E27FC236}">
                    <a16:creationId xmlns:a16="http://schemas.microsoft.com/office/drawing/2014/main" id="{30D49B8D-91E3-7A92-29D2-4CCE87087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81310" y="958159"/>
                <a:ext cx="1099559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10-02</a:t>
                </a:r>
              </a:p>
            </p:txBody>
          </p:sp>
        </p:grpSp>
        <p:grpSp>
          <p:nvGrpSpPr>
            <p:cNvPr id="108" name="群組 107">
              <a:extLst>
                <a:ext uri="{FF2B5EF4-FFF2-40B4-BE49-F238E27FC236}">
                  <a16:creationId xmlns:a16="http://schemas.microsoft.com/office/drawing/2014/main" id="{EE341ABE-8ABC-3891-2610-BA2E2754F031}"/>
                </a:ext>
              </a:extLst>
            </p:cNvPr>
            <p:cNvGrpSpPr/>
            <p:nvPr/>
          </p:nvGrpSpPr>
          <p:grpSpPr>
            <a:xfrm>
              <a:off x="510267" y="1541568"/>
              <a:ext cx="5729790" cy="402555"/>
              <a:chOff x="1181310" y="958159"/>
              <a:chExt cx="5729790" cy="422817"/>
            </a:xfrm>
          </p:grpSpPr>
          <p:sp>
            <p:nvSpPr>
              <p:cNvPr id="111" name="Google Shape;124;p26">
                <a:extLst>
                  <a:ext uri="{FF2B5EF4-FFF2-40B4-BE49-F238E27FC236}">
                    <a16:creationId xmlns:a16="http://schemas.microsoft.com/office/drawing/2014/main" id="{60A75B03-317F-741F-64A2-8212EB6483F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. . 21</a:t>
                </a:r>
              </a:p>
            </p:txBody>
          </p:sp>
          <p:sp>
            <p:nvSpPr>
              <p:cNvPr id="109" name="Google Shape;115;p26">
                <a:extLst>
                  <a:ext uri="{FF2B5EF4-FFF2-40B4-BE49-F238E27FC236}">
                    <a16:creationId xmlns:a16="http://schemas.microsoft.com/office/drawing/2014/main" id="{29CC0872-8CA0-EB12-652A-4305407EE72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控制器規格</a:t>
                </a:r>
              </a:p>
            </p:txBody>
          </p:sp>
          <p:sp>
            <p:nvSpPr>
              <p:cNvPr id="110" name="Google Shape;124;p26">
                <a:extLst>
                  <a:ext uri="{FF2B5EF4-FFF2-40B4-BE49-F238E27FC236}">
                    <a16:creationId xmlns:a16="http://schemas.microsoft.com/office/drawing/2014/main" id="{ABF8BD8A-4E81-75EE-6DF9-3CFF4C0244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81310" y="958159"/>
                <a:ext cx="1099559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altLang="zh-TW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10-</a:t>
                </a:r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03</a:t>
                </a:r>
              </a:p>
            </p:txBody>
          </p:sp>
        </p:grpSp>
        <p:grpSp>
          <p:nvGrpSpPr>
            <p:cNvPr id="112" name="群組 111">
              <a:extLst>
                <a:ext uri="{FF2B5EF4-FFF2-40B4-BE49-F238E27FC236}">
                  <a16:creationId xmlns:a16="http://schemas.microsoft.com/office/drawing/2014/main" id="{0A5531C1-1ECD-E834-4DD0-AC57C918208E}"/>
                </a:ext>
              </a:extLst>
            </p:cNvPr>
            <p:cNvGrpSpPr/>
            <p:nvPr/>
          </p:nvGrpSpPr>
          <p:grpSpPr>
            <a:xfrm>
              <a:off x="510267" y="1939107"/>
              <a:ext cx="5729790" cy="402555"/>
              <a:chOff x="1181310" y="958159"/>
              <a:chExt cx="5729790" cy="422817"/>
            </a:xfrm>
          </p:grpSpPr>
          <p:sp>
            <p:nvSpPr>
              <p:cNvPr id="116" name="Google Shape;124;p26">
                <a:extLst>
                  <a:ext uri="{FF2B5EF4-FFF2-40B4-BE49-F238E27FC236}">
                    <a16:creationId xmlns:a16="http://schemas.microsoft.com/office/drawing/2014/main" id="{5A2C72A4-9A7C-3049-50A2-130C009A6A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13" name="Google Shape;115;p26">
                <a:extLst>
                  <a:ext uri="{FF2B5EF4-FFF2-40B4-BE49-F238E27FC236}">
                    <a16:creationId xmlns:a16="http://schemas.microsoft.com/office/drawing/2014/main" id="{F58E3F54-6151-47C4-C93C-B88D17AB71F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致動器規格</a:t>
                </a:r>
              </a:p>
            </p:txBody>
          </p:sp>
          <p:sp>
            <p:nvSpPr>
              <p:cNvPr id="114" name="Google Shape;124;p26">
                <a:extLst>
                  <a:ext uri="{FF2B5EF4-FFF2-40B4-BE49-F238E27FC236}">
                    <a16:creationId xmlns:a16="http://schemas.microsoft.com/office/drawing/2014/main" id="{52916F60-906E-8270-7CCE-A717C3F558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81310" y="958159"/>
                <a:ext cx="1099559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altLang="zh-TW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10-</a:t>
                </a:r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04</a:t>
                </a:r>
              </a:p>
            </p:txBody>
          </p:sp>
        </p:grpSp>
        <p:grpSp>
          <p:nvGrpSpPr>
            <p:cNvPr id="117" name="群組 116">
              <a:extLst>
                <a:ext uri="{FF2B5EF4-FFF2-40B4-BE49-F238E27FC236}">
                  <a16:creationId xmlns:a16="http://schemas.microsoft.com/office/drawing/2014/main" id="{DB07CFFB-C8F4-CB2F-57A3-0D1ABDCA6125}"/>
                </a:ext>
              </a:extLst>
            </p:cNvPr>
            <p:cNvGrpSpPr/>
            <p:nvPr/>
          </p:nvGrpSpPr>
          <p:grpSpPr>
            <a:xfrm>
              <a:off x="510267" y="2332884"/>
              <a:ext cx="5729790" cy="402555"/>
              <a:chOff x="1181310" y="958159"/>
              <a:chExt cx="5729790" cy="422817"/>
            </a:xfrm>
          </p:grpSpPr>
          <p:sp>
            <p:nvSpPr>
              <p:cNvPr id="120" name="Google Shape;124;p26">
                <a:extLst>
                  <a:ext uri="{FF2B5EF4-FFF2-40B4-BE49-F238E27FC236}">
                    <a16:creationId xmlns:a16="http://schemas.microsoft.com/office/drawing/2014/main" id="{779D399C-6B72-11DC-8EBB-648AD92787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18" name="Google Shape;115;p26">
                <a:extLst>
                  <a:ext uri="{FF2B5EF4-FFF2-40B4-BE49-F238E27FC236}">
                    <a16:creationId xmlns:a16="http://schemas.microsoft.com/office/drawing/2014/main" id="{4B309350-C613-CE70-D7FB-8D97739E291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感測器規格</a:t>
                </a:r>
              </a:p>
            </p:txBody>
          </p:sp>
          <p:sp>
            <p:nvSpPr>
              <p:cNvPr id="119" name="Google Shape;124;p26">
                <a:extLst>
                  <a:ext uri="{FF2B5EF4-FFF2-40B4-BE49-F238E27FC236}">
                    <a16:creationId xmlns:a16="http://schemas.microsoft.com/office/drawing/2014/main" id="{361341D9-8229-2A3B-22E4-3886A7E2F22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81310" y="958159"/>
                <a:ext cx="1099559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altLang="zh-TW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10-</a:t>
                </a:r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05</a:t>
                </a:r>
              </a:p>
            </p:txBody>
          </p:sp>
        </p:grpSp>
        <p:grpSp>
          <p:nvGrpSpPr>
            <p:cNvPr id="121" name="群組 120">
              <a:extLst>
                <a:ext uri="{FF2B5EF4-FFF2-40B4-BE49-F238E27FC236}">
                  <a16:creationId xmlns:a16="http://schemas.microsoft.com/office/drawing/2014/main" id="{10FD96AE-9B58-F6F5-DE4B-EEED9379603D}"/>
                </a:ext>
              </a:extLst>
            </p:cNvPr>
            <p:cNvGrpSpPr/>
            <p:nvPr/>
          </p:nvGrpSpPr>
          <p:grpSpPr>
            <a:xfrm>
              <a:off x="510267" y="2743403"/>
              <a:ext cx="5729790" cy="402555"/>
              <a:chOff x="1181310" y="958159"/>
              <a:chExt cx="5729790" cy="422817"/>
            </a:xfrm>
          </p:grpSpPr>
          <p:sp>
            <p:nvSpPr>
              <p:cNvPr id="125" name="Google Shape;124;p26">
                <a:extLst>
                  <a:ext uri="{FF2B5EF4-FFF2-40B4-BE49-F238E27FC236}">
                    <a16:creationId xmlns:a16="http://schemas.microsoft.com/office/drawing/2014/main" id="{70C65E6B-AE05-55B6-4E69-FBCDCC194A0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22" name="Google Shape;115;p26">
                <a:extLst>
                  <a:ext uri="{FF2B5EF4-FFF2-40B4-BE49-F238E27FC236}">
                    <a16:creationId xmlns:a16="http://schemas.microsoft.com/office/drawing/2014/main" id="{B8948C13-69F6-1520-24DA-E4D77382DAD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演算法設計</a:t>
                </a:r>
              </a:p>
            </p:txBody>
          </p:sp>
          <p:sp>
            <p:nvSpPr>
              <p:cNvPr id="123" name="Google Shape;124;p26">
                <a:extLst>
                  <a:ext uri="{FF2B5EF4-FFF2-40B4-BE49-F238E27FC236}">
                    <a16:creationId xmlns:a16="http://schemas.microsoft.com/office/drawing/2014/main" id="{5D414813-B95D-FBCF-1956-49F9431DA08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81310" y="958159"/>
                <a:ext cx="1099559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altLang="zh-TW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10-</a:t>
                </a:r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06</a:t>
                </a:r>
              </a:p>
            </p:txBody>
          </p:sp>
        </p:grpSp>
        <p:grpSp>
          <p:nvGrpSpPr>
            <p:cNvPr id="126" name="群組 125">
              <a:extLst>
                <a:ext uri="{FF2B5EF4-FFF2-40B4-BE49-F238E27FC236}">
                  <a16:creationId xmlns:a16="http://schemas.microsoft.com/office/drawing/2014/main" id="{95D46315-15F2-BBBF-0F19-7DA71828BDBF}"/>
                </a:ext>
              </a:extLst>
            </p:cNvPr>
            <p:cNvGrpSpPr/>
            <p:nvPr/>
          </p:nvGrpSpPr>
          <p:grpSpPr>
            <a:xfrm>
              <a:off x="510267" y="3122946"/>
              <a:ext cx="5729790" cy="402555"/>
              <a:chOff x="1181310" y="958159"/>
              <a:chExt cx="5729790" cy="422817"/>
            </a:xfrm>
          </p:grpSpPr>
          <p:sp>
            <p:nvSpPr>
              <p:cNvPr id="129" name="Google Shape;124;p26">
                <a:extLst>
                  <a:ext uri="{FF2B5EF4-FFF2-40B4-BE49-F238E27FC236}">
                    <a16:creationId xmlns:a16="http://schemas.microsoft.com/office/drawing/2014/main" id="{5605DF99-13E5-B14A-6ADA-8233F7CB562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27" name="Google Shape;115;p26">
                <a:extLst>
                  <a:ext uri="{FF2B5EF4-FFF2-40B4-BE49-F238E27FC236}">
                    <a16:creationId xmlns:a16="http://schemas.microsoft.com/office/drawing/2014/main" id="{60576A10-45CD-47F3-14F2-E125F6DE4FB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人機界面</a:t>
                </a:r>
              </a:p>
            </p:txBody>
          </p:sp>
          <p:sp>
            <p:nvSpPr>
              <p:cNvPr id="128" name="Google Shape;124;p26">
                <a:extLst>
                  <a:ext uri="{FF2B5EF4-FFF2-40B4-BE49-F238E27FC236}">
                    <a16:creationId xmlns:a16="http://schemas.microsoft.com/office/drawing/2014/main" id="{87EBE16D-03FC-77DB-3D74-325C8D981FE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81310" y="958159"/>
                <a:ext cx="1099559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altLang="zh-TW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10-</a:t>
                </a:r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07</a:t>
                </a:r>
              </a:p>
            </p:txBody>
          </p:sp>
        </p:grpSp>
        <p:grpSp>
          <p:nvGrpSpPr>
            <p:cNvPr id="130" name="群組 129">
              <a:extLst>
                <a:ext uri="{FF2B5EF4-FFF2-40B4-BE49-F238E27FC236}">
                  <a16:creationId xmlns:a16="http://schemas.microsoft.com/office/drawing/2014/main" id="{DF143AA1-8C0B-9DE6-6B01-DCF7F5910D0B}"/>
                </a:ext>
              </a:extLst>
            </p:cNvPr>
            <p:cNvGrpSpPr/>
            <p:nvPr/>
          </p:nvGrpSpPr>
          <p:grpSpPr>
            <a:xfrm>
              <a:off x="510267" y="3499981"/>
              <a:ext cx="5729790" cy="402555"/>
              <a:chOff x="1181310" y="958159"/>
              <a:chExt cx="5729790" cy="422817"/>
            </a:xfrm>
          </p:grpSpPr>
          <p:sp>
            <p:nvSpPr>
              <p:cNvPr id="133" name="Google Shape;124;p26">
                <a:extLst>
                  <a:ext uri="{FF2B5EF4-FFF2-40B4-BE49-F238E27FC236}">
                    <a16:creationId xmlns:a16="http://schemas.microsoft.com/office/drawing/2014/main" id="{62028DAC-7989-5D07-264A-A1E82882CC1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31" name="Google Shape;115;p26">
                <a:extLst>
                  <a:ext uri="{FF2B5EF4-FFF2-40B4-BE49-F238E27FC236}">
                    <a16:creationId xmlns:a16="http://schemas.microsoft.com/office/drawing/2014/main" id="{F8052832-C0CD-37FC-A26C-A5B8158720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測試結果</a:t>
                </a:r>
              </a:p>
            </p:txBody>
          </p:sp>
          <p:sp>
            <p:nvSpPr>
              <p:cNvPr id="132" name="Google Shape;124;p26">
                <a:extLst>
                  <a:ext uri="{FF2B5EF4-FFF2-40B4-BE49-F238E27FC236}">
                    <a16:creationId xmlns:a16="http://schemas.microsoft.com/office/drawing/2014/main" id="{0EEFAFF7-3123-C9BB-2B9B-8764849CFB7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81310" y="958159"/>
                <a:ext cx="1099559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altLang="zh-TW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10-</a:t>
                </a:r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08</a:t>
                </a:r>
              </a:p>
            </p:txBody>
          </p:sp>
        </p:grpSp>
        <p:grpSp>
          <p:nvGrpSpPr>
            <p:cNvPr id="136" name="群組 135">
              <a:extLst>
                <a:ext uri="{FF2B5EF4-FFF2-40B4-BE49-F238E27FC236}">
                  <a16:creationId xmlns:a16="http://schemas.microsoft.com/office/drawing/2014/main" id="{FD6F3664-C5AD-1474-67E6-79343D820B70}"/>
                </a:ext>
              </a:extLst>
            </p:cNvPr>
            <p:cNvGrpSpPr/>
            <p:nvPr/>
          </p:nvGrpSpPr>
          <p:grpSpPr>
            <a:xfrm>
              <a:off x="510267" y="3911160"/>
              <a:ext cx="5729790" cy="402555"/>
              <a:chOff x="1181310" y="958159"/>
              <a:chExt cx="5729790" cy="422817"/>
            </a:xfrm>
          </p:grpSpPr>
          <p:sp>
            <p:nvSpPr>
              <p:cNvPr id="137" name="Google Shape;124;p26">
                <a:extLst>
                  <a:ext uri="{FF2B5EF4-FFF2-40B4-BE49-F238E27FC236}">
                    <a16:creationId xmlns:a16="http://schemas.microsoft.com/office/drawing/2014/main" id="{E7812EBB-F1C1-5EEA-2F9D-2CF7CEEFE5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8159"/>
                <a:ext cx="4433731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 . . . . . . 21</a:t>
                </a:r>
              </a:p>
            </p:txBody>
          </p:sp>
          <p:sp>
            <p:nvSpPr>
              <p:cNvPr id="138" name="Google Shape;115;p26">
                <a:extLst>
                  <a:ext uri="{FF2B5EF4-FFF2-40B4-BE49-F238E27FC236}">
                    <a16:creationId xmlns:a16="http://schemas.microsoft.com/office/drawing/2014/main" id="{85635397-6ED7-81FC-D707-39A4426B384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77369" y="959476"/>
                <a:ext cx="2639122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400"/>
                  <a:buFont typeface="Rajdhani"/>
                  <a:buNone/>
                  <a:defRPr sz="1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zh-TW" altLang="en-US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研究進度與花費</a:t>
                </a:r>
              </a:p>
            </p:txBody>
          </p:sp>
          <p:sp>
            <p:nvSpPr>
              <p:cNvPr id="139" name="Google Shape;124;p26">
                <a:extLst>
                  <a:ext uri="{FF2B5EF4-FFF2-40B4-BE49-F238E27FC236}">
                    <a16:creationId xmlns:a16="http://schemas.microsoft.com/office/drawing/2014/main" id="{074BB9F5-7515-AC67-8851-69EA2BA9AE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81310" y="958159"/>
                <a:ext cx="1099559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24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1pPr>
                <a:lvl2pPr marR="0" lvl="1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2pPr>
                <a:lvl3pPr marR="0" lvl="2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3pPr>
                <a:lvl4pPr marR="0" lvl="3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4pPr>
                <a:lvl5pPr marR="0" lvl="4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5pPr>
                <a:lvl6pPr marR="0" lvl="5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6pPr>
                <a:lvl7pPr marR="0" lvl="6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7pPr>
                <a:lvl8pPr marR="0" lvl="7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8pPr>
                <a:lvl9pPr marR="0" lvl="8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4800"/>
                  <a:buFont typeface="Rajdhani"/>
                  <a:buNone/>
                  <a:defRPr sz="4800" b="1" i="0" u="none" strike="noStrike" cap="none">
                    <a:solidFill>
                      <a:schemeClr val="lt2"/>
                    </a:solidFill>
                    <a:latin typeface="Rajdhani"/>
                    <a:ea typeface="Rajdhani"/>
                    <a:cs typeface="Rajdhani"/>
                    <a:sym typeface="Rajdhani"/>
                  </a:defRPr>
                </a:lvl9pPr>
              </a:lstStyle>
              <a:p>
                <a:r>
                  <a:rPr lang="en" altLang="zh-TW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10-</a:t>
                </a:r>
                <a:r>
                  <a:rPr lang="en" dirty="0">
                    <a:latin typeface="SoukouMincho" panose="02000600000000000000" pitchFamily="2" charset="-128"/>
                    <a:ea typeface="SoukouMincho" panose="02000600000000000000" pitchFamily="2" charset="-128"/>
                  </a:rPr>
                  <a:t>09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20262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D6221E53-4C22-2D78-FBEA-260C833B9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>
            <a:extLst>
              <a:ext uri="{FF2B5EF4-FFF2-40B4-BE49-F238E27FC236}">
                <a16:creationId xmlns:a16="http://schemas.microsoft.com/office/drawing/2014/main" id="{4920FDCC-B8FB-7643-9A3E-94FD47B7E1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98506" y="1802800"/>
            <a:ext cx="5145494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dirty="0">
                <a:solidFill>
                  <a:schemeClr val="tx2"/>
                </a:solidFill>
                <a:effectLst/>
                <a:latin typeface="SoukouMincho" panose="02000600000000000000" pitchFamily="2" charset="-128"/>
                <a:ea typeface="SoukouMincho" panose="02000600000000000000" pitchFamily="2" charset="-128"/>
              </a:rPr>
              <a:t>整體功能</a:t>
            </a:r>
            <a:endParaRPr lang="zh-TW" altLang="en-US"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124" name="Google Shape;124;p26">
            <a:extLst>
              <a:ext uri="{FF2B5EF4-FFF2-40B4-BE49-F238E27FC236}">
                <a16:creationId xmlns:a16="http://schemas.microsoft.com/office/drawing/2014/main" id="{77B2DE56-CBE6-1997-B90C-C745B9AFD16D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78938" y="1802800"/>
            <a:ext cx="2940936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10-01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>
            <a:extLst>
              <a:ext uri="{FF2B5EF4-FFF2-40B4-BE49-F238E27FC236}">
                <a16:creationId xmlns:a16="http://schemas.microsoft.com/office/drawing/2014/main" id="{82A5F039-F5C5-419E-CB2C-6F8C13B4A1F3}"/>
              </a:ext>
            </a:extLst>
          </p:cNvPr>
          <p:cNvCxnSpPr>
            <a:cxnSpLocks/>
          </p:cNvCxnSpPr>
          <p:nvPr/>
        </p:nvCxnSpPr>
        <p:spPr>
          <a:xfrm>
            <a:off x="3878208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3383771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E635C9F7-8EC9-2342-B903-EEA3BDFCD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>
            <a:extLst>
              <a:ext uri="{FF2B5EF4-FFF2-40B4-BE49-F238E27FC236}">
                <a16:creationId xmlns:a16="http://schemas.microsoft.com/office/drawing/2014/main" id="{F6E944DC-31F2-CF7E-AF72-46102B6A8B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98469" y="1802800"/>
            <a:ext cx="5145494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控制器規格</a:t>
            </a:r>
          </a:p>
        </p:txBody>
      </p:sp>
      <p:sp>
        <p:nvSpPr>
          <p:cNvPr id="124" name="Google Shape;124;p26">
            <a:extLst>
              <a:ext uri="{FF2B5EF4-FFF2-40B4-BE49-F238E27FC236}">
                <a16:creationId xmlns:a16="http://schemas.microsoft.com/office/drawing/2014/main" id="{49B0A3BF-A4F8-958D-E57A-CE2EAC677D3C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78901" y="1802800"/>
            <a:ext cx="2940936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10-01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>
            <a:extLst>
              <a:ext uri="{FF2B5EF4-FFF2-40B4-BE49-F238E27FC236}">
                <a16:creationId xmlns:a16="http://schemas.microsoft.com/office/drawing/2014/main" id="{E084AD12-3ADE-B9F6-253A-4444DEF89213}"/>
              </a:ext>
            </a:extLst>
          </p:cNvPr>
          <p:cNvCxnSpPr>
            <a:cxnSpLocks/>
          </p:cNvCxnSpPr>
          <p:nvPr/>
        </p:nvCxnSpPr>
        <p:spPr>
          <a:xfrm>
            <a:off x="35781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6372505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381950EB-A202-F401-1FE2-8376BBC34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616D1623-CEDF-7D9D-AC2B-BBB432C68D4E}"/>
              </a:ext>
            </a:extLst>
          </p:cNvPr>
          <p:cNvGrpSpPr/>
          <p:nvPr/>
        </p:nvGrpSpPr>
        <p:grpSpPr>
          <a:xfrm>
            <a:off x="1186792" y="192920"/>
            <a:ext cx="6770416" cy="1359428"/>
            <a:chOff x="2655826" y="205510"/>
            <a:chExt cx="6770416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73C720EF-40C2-1F4F-D382-FFC3A0E1891E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177F33DF-CBCF-FCCC-E2D6-23A5DB76E652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7C007C83-683F-3D8B-A67C-2803D74D5824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96B40BF5-B660-F644-E383-28822EDE8140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5CB5959C-19E3-CE55-9884-5CBEA2010A29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A870E802-4EDA-064D-3FB8-B9BAA7213A34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7E91A758-4FDE-F232-9810-858F36C004AF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3DBB9441-AE20-8794-328A-0408F7F351C6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C36782BD-BE95-F8EA-8ED1-15B49DD40130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DDE1B946-FBFD-557D-D0C3-64CB8FA41D8B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8F5B225E-B520-8558-DFBC-F1B760BE7ABB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D2537621-535F-4AB9-65E6-569DB8226D60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30FA92BC-6AE0-E705-771E-2282658E3C2A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11F2BFEE-5C21-8565-18C6-F38FE50B2A9C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F0945CFB-27E2-9E12-EFC5-9F568455D2AB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FF906962-D8D2-A1F4-009D-F32991B71D14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D2489D6F-B797-F179-544B-35897D77DD5C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ABC774C2-381A-C63B-C8FB-47AD7176B1AC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FE493561-2449-521C-B6C7-F8738924A45D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F623C7CB-ACE0-CADC-B6A3-5712A5859BD2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3823D9CF-220E-B8AC-6DD5-2FF5D32592D4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7C430BFD-CF19-2A1D-87E0-76113D814053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5FABDB94-A45C-4D23-ABB2-D069AD78EA53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E0BE08F3-25DE-EC96-79C7-68CDD59D836A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B2473213-819A-E879-CA24-E51A5CB0674F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491743EB-5531-58EF-8911-5532AF04BFD2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4957889F-DDFC-A80B-42CA-86A375A95AEA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5404126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ESP32-CAM</a:t>
              </a: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規格表</a:t>
              </a:r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5A8D4B27-4D98-A711-8F2C-FFA78538514B}"/>
              </a:ext>
            </a:extLst>
          </p:cNvPr>
          <p:cNvGraphicFramePr>
            <a:graphicFrameLocks noGrp="1"/>
          </p:cNvGraphicFramePr>
          <p:nvPr/>
        </p:nvGraphicFramePr>
        <p:xfrm>
          <a:off x="1524000" y="1904153"/>
          <a:ext cx="6096000" cy="2123440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22196496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5341775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項目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規格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138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處理器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ESP32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295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記憶體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520KB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3232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無線連接</a:t>
                      </a:r>
                      <a:endParaRPr lang="en-US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802.11 b/g/n Wi-Fi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藍牙 </a:t>
                      </a: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4.2BR/EDR BLE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4304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I/O</a:t>
                      </a:r>
                      <a:endParaRPr lang="zh-TW" altLang="en-US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9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11476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19427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D49474C2-669C-1387-D585-B8C0EF777E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F4C7B720-A756-C3B7-2C1B-494E5E9B4D4D}"/>
              </a:ext>
            </a:extLst>
          </p:cNvPr>
          <p:cNvGrpSpPr/>
          <p:nvPr/>
        </p:nvGrpSpPr>
        <p:grpSpPr>
          <a:xfrm>
            <a:off x="964871" y="250070"/>
            <a:ext cx="7214258" cy="1359428"/>
            <a:chOff x="2655826" y="205510"/>
            <a:chExt cx="7214258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20705C93-B26D-1232-1D13-045D0175C45D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49A268BC-3CC0-A6EC-2570-E4FE8544DD1B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1DB6C1B0-53D8-5A40-2FFD-DCAA3F9AF794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2876A96C-D488-6725-3DEF-F7434559FC27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8DD1D9E0-5ACC-01CC-13E7-84FAD0BBF488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63365DEF-944D-867A-FF58-18E73F53A224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A83C24E0-9D44-7A31-1479-158F116B2490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EB694144-4237-663B-8FCD-05938A4938F0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0251BD70-2E31-115D-C043-CCFA0545B794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408FBEDC-4FE3-78A4-D8D7-9589C6B1D16E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0A839CF4-26EB-6FAF-847C-0F47F4516E80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0543D89F-B307-A34E-7FF9-323F5E373DE9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2DB0D0AD-CED4-3D81-C8F3-D7ECDB51EEE4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6EC5C231-96CF-DE4B-5AC5-5C1B91BFA656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20F2B19B-7CF3-087A-A798-272E5EC05486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E8196221-005E-B6F7-4AD4-C4C79A2C9527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5F127D3D-85B1-5FD0-F713-459E93FEECC6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0F7B84F4-B477-9640-9183-C2096CB71126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3A53A93C-1EC2-EB35-653A-B7ABA8B2E63F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6E3E8858-8AB3-6246-5F6E-8F85F4DF1ACA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B6827B3C-8069-F3A7-3AD5-18B2B653E7B4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3DD4561E-9E8A-7159-1DB7-277E5EAB29FB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764625D6-8F21-B790-0805-4692BB0649EB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88DEC7BD-6E56-3EB5-7805-CB0EA0133098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8678E05A-7ADF-2CFB-B56D-382FEAD66690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11FB6F03-1139-E655-C692-7E9E63A8FFFD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FEB78191-6432-AA96-504D-0B637DAAA3AD}"/>
                </a:ext>
              </a:extLst>
            </p:cNvPr>
            <p:cNvSpPr txBox="1">
              <a:spLocks/>
            </p:cNvSpPr>
            <p:nvPr/>
          </p:nvSpPr>
          <p:spPr>
            <a:xfrm>
              <a:off x="4022115" y="539105"/>
              <a:ext cx="5847969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Mega2560 R3</a:t>
              </a: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規格表</a:t>
              </a:r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B3736A3-AAEC-B592-A9CD-E1825CC916CD}"/>
              </a:ext>
            </a:extLst>
          </p:cNvPr>
          <p:cNvGraphicFramePr>
            <a:graphicFrameLocks noGrp="1"/>
          </p:cNvGraphicFramePr>
          <p:nvPr/>
        </p:nvGraphicFramePr>
        <p:xfrm>
          <a:off x="1524000" y="1904153"/>
          <a:ext cx="6096000" cy="1854200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22196496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5341775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項目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規格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138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處理器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ATmega2560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295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記憶體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256KB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3232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無線連接</a:t>
                      </a:r>
                      <a:endParaRPr lang="en-US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無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4304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I/O</a:t>
                      </a:r>
                      <a:endParaRPr lang="zh-TW" altLang="en-US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70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11476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30401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7286A16D-0E07-39B9-1645-13C54C0DC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FEA1C72E-C4B8-87CE-16C1-FEA988E9C7A2}"/>
              </a:ext>
            </a:extLst>
          </p:cNvPr>
          <p:cNvGrpSpPr/>
          <p:nvPr/>
        </p:nvGrpSpPr>
        <p:grpSpPr>
          <a:xfrm>
            <a:off x="964871" y="250070"/>
            <a:ext cx="7214258" cy="1359428"/>
            <a:chOff x="2655826" y="205510"/>
            <a:chExt cx="7214258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D9E9E551-1083-E819-CF7F-A7D3FF2894E0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03D8CC39-F5F1-615C-D730-C903B48163B2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E2BFEB24-5433-99D2-9761-0FC4E6ABBD7A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842AEBB8-213A-AA03-534B-A9EA1F808EFD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D6F2481B-82D1-7954-B71B-4F051900D18E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29F5B4AB-08F5-92E4-05FD-61E62898A678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680AF9F3-6FCF-C11A-17D9-5D9926653D57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6533F2F2-5D99-511F-0F16-0D4FD19C301F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E319BA51-545C-D184-F4B8-FFD057A30CD4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8B66100A-5618-644B-9747-8D6473412934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578A5DC8-E20E-56A6-4FAA-D06C3D9F3836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A83FFE56-68C3-F32B-2DA6-A87E61201D96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D2CCD0A2-B06F-EBFB-4C4D-40C1FA32E805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3CD91343-4C6B-69B7-E6D7-A3D50FBB99BD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1245701E-608E-4D8E-D077-9F613F66F5C4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4DF85D59-0642-DD76-4CAE-7E9B880E9BB8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690C18E1-D0CC-79A4-A69C-F73C45F7B2A9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933A06CF-0F26-930E-E079-1597598BB7C6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0B5C28CA-C5D4-C498-08A3-E6C991EF174B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BFE5D123-F2C5-A9B9-1BEA-F2FC1F2C5355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60752C96-E6C1-5607-4AE1-2FD62C162951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0248E9A1-76CD-C55F-DC65-1E8CCC720A4A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FE3D2E01-D2D2-6FC1-D6F8-C474CE98DDD2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9DB33058-F4B7-519B-133C-52A474B15F08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6BE11917-CE9F-B265-77F1-3980067FAE65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92A6F245-B115-2E2C-A5A9-A677947AFE97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26714C0E-36DC-CF3B-33F6-A05F0E04FE80}"/>
                </a:ext>
              </a:extLst>
            </p:cNvPr>
            <p:cNvSpPr txBox="1">
              <a:spLocks/>
            </p:cNvSpPr>
            <p:nvPr/>
          </p:nvSpPr>
          <p:spPr>
            <a:xfrm>
              <a:off x="4022115" y="539105"/>
              <a:ext cx="5847969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MacBook air</a:t>
              </a: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規格表</a:t>
              </a:r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0AE142EE-6F7C-4969-E58F-2CE7AD88AA1E}"/>
              </a:ext>
            </a:extLst>
          </p:cNvPr>
          <p:cNvGraphicFramePr>
            <a:graphicFrameLocks noGrp="1"/>
          </p:cNvGraphicFramePr>
          <p:nvPr/>
        </p:nvGraphicFramePr>
        <p:xfrm>
          <a:off x="1524000" y="1904153"/>
          <a:ext cx="6096000" cy="1854200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22196496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5341775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項目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規格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138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處理器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Apple M1 (8 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核心</a:t>
                      </a: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)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295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記憶體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8GB Unified Memory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3232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GPU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Apple M1 (7 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核心</a:t>
                      </a: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)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710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作業系統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macOS Sequoia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11476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40536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D0957D7F-81AB-C744-9B01-4FFAD48FE7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5;p26">
            <a:extLst>
              <a:ext uri="{FF2B5EF4-FFF2-40B4-BE49-F238E27FC236}">
                <a16:creationId xmlns:a16="http://schemas.microsoft.com/office/drawing/2014/main" id="{184CB45C-A5CD-EA32-5502-43DE1E6DD5EB}"/>
              </a:ext>
            </a:extLst>
          </p:cNvPr>
          <p:cNvSpPr txBox="1">
            <a:spLocks/>
          </p:cNvSpPr>
          <p:nvPr/>
        </p:nvSpPr>
        <p:spPr>
          <a:xfrm>
            <a:off x="3698469" y="1802800"/>
            <a:ext cx="5145494" cy="1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致動器規格</a:t>
            </a:r>
          </a:p>
        </p:txBody>
      </p:sp>
      <p:sp>
        <p:nvSpPr>
          <p:cNvPr id="7" name="Google Shape;124;p26">
            <a:extLst>
              <a:ext uri="{FF2B5EF4-FFF2-40B4-BE49-F238E27FC236}">
                <a16:creationId xmlns:a16="http://schemas.microsoft.com/office/drawing/2014/main" id="{406156E7-ECCD-D746-5A61-E943959203A1}"/>
              </a:ext>
            </a:extLst>
          </p:cNvPr>
          <p:cNvSpPr txBox="1">
            <a:spLocks/>
          </p:cNvSpPr>
          <p:nvPr/>
        </p:nvSpPr>
        <p:spPr>
          <a:xfrm>
            <a:off x="478901" y="1802800"/>
            <a:ext cx="2940936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400"/>
            </a:pPr>
            <a:r>
              <a:rPr lang="en" sz="720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10-01</a:t>
            </a:r>
            <a:endParaRPr lang="en"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8" name="Google Shape;130;p26">
            <a:extLst>
              <a:ext uri="{FF2B5EF4-FFF2-40B4-BE49-F238E27FC236}">
                <a16:creationId xmlns:a16="http://schemas.microsoft.com/office/drawing/2014/main" id="{B9967C08-F4B1-86B7-AF0D-B7F174E8B659}"/>
              </a:ext>
            </a:extLst>
          </p:cNvPr>
          <p:cNvCxnSpPr>
            <a:cxnSpLocks/>
          </p:cNvCxnSpPr>
          <p:nvPr/>
        </p:nvCxnSpPr>
        <p:spPr>
          <a:xfrm>
            <a:off x="35781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4456671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2915D619-7178-4F85-7723-DC3ECD516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FA539051-7500-6F94-ACF9-4930EE15E8A4}"/>
              </a:ext>
            </a:extLst>
          </p:cNvPr>
          <p:cNvGrpSpPr/>
          <p:nvPr/>
        </p:nvGrpSpPr>
        <p:grpSpPr>
          <a:xfrm>
            <a:off x="1360097" y="164345"/>
            <a:ext cx="6423806" cy="1359428"/>
            <a:chOff x="2655826" y="205510"/>
            <a:chExt cx="6423806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23E23E4E-47C8-7FB0-1D7F-01156ED9B215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FB6EDA37-49FA-B783-1FBB-1F3B36D766C7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61484C2C-99F3-0EB6-CBDF-DA07A150B90A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A3A4E4FC-3FB2-C3A7-03C3-76A806F81E6C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193129EE-ED45-6311-E8B7-878CDEC35A3F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ADE0A491-B222-EC6C-F98C-5426677C428F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239215D7-D401-43C6-DE98-06D039CF113B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AF4EEC77-59C5-3D7A-E63F-832D2F529AA1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9C344E90-0119-D4B3-58C8-4719EE611771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52C35285-D58D-CEC9-5FE8-70D02A4FB7E4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9CB9D012-280C-FFD4-C0A1-9212984A8FF7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79EF60BD-61EB-A7C9-DD46-74E9E300A910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663E780E-53FB-9F78-AA8E-84906D61735E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1AAB6224-9B53-737E-BD97-B16526C221C9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E3915C9C-4884-B576-1306-F326CCBC8227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3538F8FE-EC28-0F50-077D-BB618F9A1C7B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159A4F2F-EB7D-5CFD-288E-BCCA853DE19E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9A648812-B938-3F3E-129A-AA2A2484DC83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5C55B892-F737-9480-1C2E-E845DD7108C1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6F6D9927-E02E-54C7-F142-94260B6AAE91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EBD12750-692A-2FA6-8CB5-060B3BE458CD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86360B9E-0007-6822-4AAD-FFBFAF2F2757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9A3E34F0-CE71-909F-4EED-26780B7BBFBB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C445E799-E85A-FF98-92FA-16BAF4197704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860579C0-EFA8-5890-B250-4638AF93878B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80000BAB-E1B9-D010-F1EC-4FF3DD0E60CF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29941792-23B4-7A38-E154-3C1C4A80366B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5057516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TT</a:t>
              </a: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減速馬達規格表</a:t>
              </a:r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2E9DE9E-FE0F-37AE-959E-42EB98FDC4BF}"/>
              </a:ext>
            </a:extLst>
          </p:cNvPr>
          <p:cNvGraphicFramePr>
            <a:graphicFrameLocks noGrp="1"/>
          </p:cNvGraphicFramePr>
          <p:nvPr/>
        </p:nvGraphicFramePr>
        <p:xfrm>
          <a:off x="1524000" y="1904153"/>
          <a:ext cx="6096000" cy="2225040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22196496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5341775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項目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規格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138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減速比 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1:48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295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工作電壓 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6V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3232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空載電流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≤ 240 mA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4304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空載轉速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270 ±10% RPM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1147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Torque</a:t>
                      </a:r>
                      <a:endParaRPr lang="zh-TW" altLang="en-US" sz="1800" dirty="0">
                        <a:ln>
                          <a:solidFill>
                            <a:schemeClr val="accent4"/>
                          </a:solidFill>
                        </a:ln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1.5 kgf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· cm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36272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4200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3219569" y="1802800"/>
            <a:ext cx="5145494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dirty="0">
                <a:solidFill>
                  <a:schemeClr val="tx2"/>
                </a:solidFill>
                <a:effectLst/>
                <a:latin typeface="SoukouMincho" panose="02000600000000000000" pitchFamily="2" charset="-128"/>
                <a:ea typeface="SoukouMincho" panose="02000600000000000000" pitchFamily="2" charset="-128"/>
              </a:rPr>
              <a:t>整體功能</a:t>
            </a:r>
            <a:endParaRPr lang="zh-TW" altLang="en-US"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78937" y="1802800"/>
            <a:ext cx="2161999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01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/>
          <p:cNvCxnSpPr>
            <a:cxnSpLocks/>
          </p:cNvCxnSpPr>
          <p:nvPr/>
        </p:nvCxnSpPr>
        <p:spPr>
          <a:xfrm>
            <a:off x="30992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8740875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9061D4D2-C5F0-6F26-FE8D-9582E19F7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5;p26">
            <a:extLst>
              <a:ext uri="{FF2B5EF4-FFF2-40B4-BE49-F238E27FC236}">
                <a16:creationId xmlns:a16="http://schemas.microsoft.com/office/drawing/2014/main" id="{1792E5AD-9578-801E-1BDA-E9B30B64D666}"/>
              </a:ext>
            </a:extLst>
          </p:cNvPr>
          <p:cNvSpPr txBox="1">
            <a:spLocks/>
          </p:cNvSpPr>
          <p:nvPr/>
        </p:nvSpPr>
        <p:spPr>
          <a:xfrm>
            <a:off x="3698469" y="1802800"/>
            <a:ext cx="5145494" cy="1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感測器規格</a:t>
            </a:r>
          </a:p>
        </p:txBody>
      </p:sp>
      <p:sp>
        <p:nvSpPr>
          <p:cNvPr id="7" name="Google Shape;124;p26">
            <a:extLst>
              <a:ext uri="{FF2B5EF4-FFF2-40B4-BE49-F238E27FC236}">
                <a16:creationId xmlns:a16="http://schemas.microsoft.com/office/drawing/2014/main" id="{7B8DF5AB-5596-7FDF-6FC2-357B48EDC283}"/>
              </a:ext>
            </a:extLst>
          </p:cNvPr>
          <p:cNvSpPr txBox="1">
            <a:spLocks/>
          </p:cNvSpPr>
          <p:nvPr/>
        </p:nvSpPr>
        <p:spPr>
          <a:xfrm>
            <a:off x="478901" y="1802800"/>
            <a:ext cx="2940936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400"/>
            </a:pPr>
            <a:r>
              <a:rPr lang="en" sz="720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10-01</a:t>
            </a:r>
            <a:endParaRPr lang="en"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8" name="Google Shape;130;p26">
            <a:extLst>
              <a:ext uri="{FF2B5EF4-FFF2-40B4-BE49-F238E27FC236}">
                <a16:creationId xmlns:a16="http://schemas.microsoft.com/office/drawing/2014/main" id="{9DA22F30-6063-CC82-BEAF-B7C35C2EA31D}"/>
              </a:ext>
            </a:extLst>
          </p:cNvPr>
          <p:cNvCxnSpPr>
            <a:cxnSpLocks/>
          </p:cNvCxnSpPr>
          <p:nvPr/>
        </p:nvCxnSpPr>
        <p:spPr>
          <a:xfrm>
            <a:off x="35781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4019515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2F961B66-C721-9D22-3EE4-0E6F64839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6FB41BB0-EDDF-AC9D-435F-98B8607D1B03}"/>
              </a:ext>
            </a:extLst>
          </p:cNvPr>
          <p:cNvGrpSpPr/>
          <p:nvPr/>
        </p:nvGrpSpPr>
        <p:grpSpPr>
          <a:xfrm>
            <a:off x="1802084" y="178632"/>
            <a:ext cx="5539831" cy="1359428"/>
            <a:chOff x="2655826" y="205510"/>
            <a:chExt cx="5539831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90E8F33D-BD30-D3E1-8357-17BE21725EBE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ED2308F4-D304-EAE3-185A-DB11106AAFAA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625311D0-13ED-6C50-A292-8E8B43B4EE5E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9AA5169B-B514-D411-EF7A-FF42FA0EA6C5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E58123DE-2BDE-38E3-19D7-6E0ECB0DA8A7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84EEBA3A-57F5-70FA-A2EB-9C3BFAAE4D49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C346E325-D87A-7A0C-20D4-0A528468C479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BB01DD09-B5AF-1715-3986-BE3B1FD4CBC8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747884D3-CAF7-DA12-D5D5-473F053476FD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6CC89A3E-AB92-0039-FC35-553C95ADD905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18DCAA44-0C45-3200-D36E-4DC0ACBD3A30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18970E1A-1C09-CB57-C787-939C0EED9A5A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EE51E625-B6CA-678C-82E2-6EAAA835D328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BE7F2ABD-8E29-4D49-824E-3E44B44B3049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1B2ECB88-4523-D3BA-AD88-5399CDC9CD6C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C1B23877-C139-CD79-574B-35F445A57847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763C14AA-5D27-1159-FED8-D14B87D6736C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DCB2F81E-41D2-694F-11EC-9F8F2FECCCF2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0EDF3753-5897-9572-3FF2-6223AF9D8687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AE7C2D85-510E-1551-B121-91D8E218CBCB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21163C16-3426-B272-4C12-7F606EC8F59F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9FF6A02D-30D0-2570-D0A5-57ED9CD02CD3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D0B9CB68-6373-CC5D-E469-F3418637376C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56406A47-1825-85A8-9548-707A28567CC4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00F4DCC5-B850-7E3F-E5C8-1E90A82628B9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F4CE173B-CCFB-3FCE-90C9-35BECE40650B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28D6874B-4ED2-4078-783E-D5EF73C948C7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4173541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OV2640</a:t>
              </a: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規格表</a:t>
              </a:r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35E7E0DE-57B9-CFE8-9870-7A9A3CCF744A}"/>
              </a:ext>
            </a:extLst>
          </p:cNvPr>
          <p:cNvGraphicFramePr>
            <a:graphicFrameLocks noGrp="1"/>
          </p:cNvGraphicFramePr>
          <p:nvPr/>
        </p:nvGraphicFramePr>
        <p:xfrm>
          <a:off x="1524000" y="1904153"/>
          <a:ext cx="6096000" cy="2225040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22196496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5341775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項目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規格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138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感測器類型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1/4 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吋 </a:t>
                      </a: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CMOS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295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解析度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1600×1200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3232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幀率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15fps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4304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水平視角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63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度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1147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Arial"/>
                          <a:sym typeface="Arial"/>
                        </a:rPr>
                        <a:t>垂直視角</a:t>
                      </a:r>
                      <a:endParaRPr lang="zh-TW" altLang="en-US" sz="1800" dirty="0">
                        <a:ln>
                          <a:solidFill>
                            <a:schemeClr val="accent4"/>
                          </a:solidFill>
                        </a:ln>
                        <a:solidFill>
                          <a:schemeClr val="accent4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47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度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36272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79814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B6B008F7-3419-57CD-89B0-09510165B3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52908D84-5C85-EE81-8008-256763363122}"/>
              </a:ext>
            </a:extLst>
          </p:cNvPr>
          <p:cNvGrpSpPr/>
          <p:nvPr/>
        </p:nvGrpSpPr>
        <p:grpSpPr>
          <a:xfrm>
            <a:off x="1663042" y="178632"/>
            <a:ext cx="5817916" cy="1359428"/>
            <a:chOff x="2655826" y="205510"/>
            <a:chExt cx="5817916" cy="1359428"/>
          </a:xfrm>
        </p:grpSpPr>
        <p:grpSp>
          <p:nvGrpSpPr>
            <p:cNvPr id="7" name="Google Shape;1679;p42">
              <a:extLst>
                <a:ext uri="{FF2B5EF4-FFF2-40B4-BE49-F238E27FC236}">
                  <a16:creationId xmlns:a16="http://schemas.microsoft.com/office/drawing/2014/main" id="{7121B7C5-69C9-CB13-E326-E540A3AD8CAC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31" name="Google Shape;1680;p42">
                <a:extLst>
                  <a:ext uri="{FF2B5EF4-FFF2-40B4-BE49-F238E27FC236}">
                    <a16:creationId xmlns:a16="http://schemas.microsoft.com/office/drawing/2014/main" id="{AB95A057-6560-4ED7-49AA-EC73E9776A5B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81;p42">
                <a:extLst>
                  <a:ext uri="{FF2B5EF4-FFF2-40B4-BE49-F238E27FC236}">
                    <a16:creationId xmlns:a16="http://schemas.microsoft.com/office/drawing/2014/main" id="{83DC1294-5F4B-A7A2-AE10-668E9ABF8A73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82;p42">
                <a:extLst>
                  <a:ext uri="{FF2B5EF4-FFF2-40B4-BE49-F238E27FC236}">
                    <a16:creationId xmlns:a16="http://schemas.microsoft.com/office/drawing/2014/main" id="{CAAAD4E7-96A1-8D84-5B2E-B35414CF26ED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57;p42">
              <a:extLst>
                <a:ext uri="{FF2B5EF4-FFF2-40B4-BE49-F238E27FC236}">
                  <a16:creationId xmlns:a16="http://schemas.microsoft.com/office/drawing/2014/main" id="{B9D2702E-9B65-7AE7-3616-0D5A5ADC0105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10" name="Google Shape;1658;p42">
                <a:extLst>
                  <a:ext uri="{FF2B5EF4-FFF2-40B4-BE49-F238E27FC236}">
                    <a16:creationId xmlns:a16="http://schemas.microsoft.com/office/drawing/2014/main" id="{C0F59163-2543-1CFE-2AE8-EC762EED1889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59;p42">
                <a:extLst>
                  <a:ext uri="{FF2B5EF4-FFF2-40B4-BE49-F238E27FC236}">
                    <a16:creationId xmlns:a16="http://schemas.microsoft.com/office/drawing/2014/main" id="{85E0E5AE-B0F0-A4BA-3A0F-3EE57A0846D1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60;p42">
                <a:extLst>
                  <a:ext uri="{FF2B5EF4-FFF2-40B4-BE49-F238E27FC236}">
                    <a16:creationId xmlns:a16="http://schemas.microsoft.com/office/drawing/2014/main" id="{ABB26EA9-5B25-BA5F-2B42-19458C458976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61;p42">
                <a:extLst>
                  <a:ext uri="{FF2B5EF4-FFF2-40B4-BE49-F238E27FC236}">
                    <a16:creationId xmlns:a16="http://schemas.microsoft.com/office/drawing/2014/main" id="{C860D9D7-72DC-EB34-8E05-72891C64F3F7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62;p42">
                <a:extLst>
                  <a:ext uri="{FF2B5EF4-FFF2-40B4-BE49-F238E27FC236}">
                    <a16:creationId xmlns:a16="http://schemas.microsoft.com/office/drawing/2014/main" id="{4ED328D2-DDD2-F06B-918C-E84CFDFFF0DE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63;p42">
                <a:extLst>
                  <a:ext uri="{FF2B5EF4-FFF2-40B4-BE49-F238E27FC236}">
                    <a16:creationId xmlns:a16="http://schemas.microsoft.com/office/drawing/2014/main" id="{E2FF7943-6BFF-27CD-FE84-D351F0A417B3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2">
                <a:extLst>
                  <a:ext uri="{FF2B5EF4-FFF2-40B4-BE49-F238E27FC236}">
                    <a16:creationId xmlns:a16="http://schemas.microsoft.com/office/drawing/2014/main" id="{48D77116-246A-6817-25D6-4847ADB35A99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2">
                <a:extLst>
                  <a:ext uri="{FF2B5EF4-FFF2-40B4-BE49-F238E27FC236}">
                    <a16:creationId xmlns:a16="http://schemas.microsoft.com/office/drawing/2014/main" id="{D98C0C7D-4393-6F21-DA1F-1A671D60A3DE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66;p42">
                <a:extLst>
                  <a:ext uri="{FF2B5EF4-FFF2-40B4-BE49-F238E27FC236}">
                    <a16:creationId xmlns:a16="http://schemas.microsoft.com/office/drawing/2014/main" id="{72E1B148-F32D-1336-5A9A-8820A4CFE20E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7;p42">
                <a:extLst>
                  <a:ext uri="{FF2B5EF4-FFF2-40B4-BE49-F238E27FC236}">
                    <a16:creationId xmlns:a16="http://schemas.microsoft.com/office/drawing/2014/main" id="{10C7F66F-BDE5-9813-9C36-B92EDF309877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68;p42">
                <a:extLst>
                  <a:ext uri="{FF2B5EF4-FFF2-40B4-BE49-F238E27FC236}">
                    <a16:creationId xmlns:a16="http://schemas.microsoft.com/office/drawing/2014/main" id="{59987DC1-23C8-8B7B-0A2C-96593F4D16C2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69;p42">
                <a:extLst>
                  <a:ext uri="{FF2B5EF4-FFF2-40B4-BE49-F238E27FC236}">
                    <a16:creationId xmlns:a16="http://schemas.microsoft.com/office/drawing/2014/main" id="{BDC3A239-3DAE-027B-5EFA-E1072629C77E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70;p42">
                <a:extLst>
                  <a:ext uri="{FF2B5EF4-FFF2-40B4-BE49-F238E27FC236}">
                    <a16:creationId xmlns:a16="http://schemas.microsoft.com/office/drawing/2014/main" id="{9D567988-9AC6-C8EB-486C-EB3B8F20B45A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71;p42">
                <a:extLst>
                  <a:ext uri="{FF2B5EF4-FFF2-40B4-BE49-F238E27FC236}">
                    <a16:creationId xmlns:a16="http://schemas.microsoft.com/office/drawing/2014/main" id="{69D983BE-2CB1-72B6-0FB6-52E7651C2C10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72;p42">
                <a:extLst>
                  <a:ext uri="{FF2B5EF4-FFF2-40B4-BE49-F238E27FC236}">
                    <a16:creationId xmlns:a16="http://schemas.microsoft.com/office/drawing/2014/main" id="{8E40E05C-36CB-AE0B-5217-843058EB015C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73;p42">
                <a:extLst>
                  <a:ext uri="{FF2B5EF4-FFF2-40B4-BE49-F238E27FC236}">
                    <a16:creationId xmlns:a16="http://schemas.microsoft.com/office/drawing/2014/main" id="{00F47EC7-5C7B-3A90-33FD-F88EB68C6EED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74;p42">
                <a:extLst>
                  <a:ext uri="{FF2B5EF4-FFF2-40B4-BE49-F238E27FC236}">
                    <a16:creationId xmlns:a16="http://schemas.microsoft.com/office/drawing/2014/main" id="{98EE4664-D36F-46AE-B015-46CCF6E3C4C7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75;p42">
                <a:extLst>
                  <a:ext uri="{FF2B5EF4-FFF2-40B4-BE49-F238E27FC236}">
                    <a16:creationId xmlns:a16="http://schemas.microsoft.com/office/drawing/2014/main" id="{4C584104-B6D2-2501-9D16-764E42AAF923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76;p42">
                <a:extLst>
                  <a:ext uri="{FF2B5EF4-FFF2-40B4-BE49-F238E27FC236}">
                    <a16:creationId xmlns:a16="http://schemas.microsoft.com/office/drawing/2014/main" id="{330A9485-3AE9-C4C3-95B8-2BF95F565E08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677;p42">
                <a:extLst>
                  <a:ext uri="{FF2B5EF4-FFF2-40B4-BE49-F238E27FC236}">
                    <a16:creationId xmlns:a16="http://schemas.microsoft.com/office/drawing/2014/main" id="{67CD0D51-0F75-75A3-1A03-8784271ED0BE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78;p42">
                <a:extLst>
                  <a:ext uri="{FF2B5EF4-FFF2-40B4-BE49-F238E27FC236}">
                    <a16:creationId xmlns:a16="http://schemas.microsoft.com/office/drawing/2014/main" id="{A569C182-A09F-442C-B14B-4DD134216611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" name="Google Shape;184;p31">
              <a:extLst>
                <a:ext uri="{FF2B5EF4-FFF2-40B4-BE49-F238E27FC236}">
                  <a16:creationId xmlns:a16="http://schemas.microsoft.com/office/drawing/2014/main" id="{ED588BC4-60D2-5EAE-F113-BB2ADDD6A9D8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4451626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en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BLE</a:t>
              </a: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藍牙</a:t>
              </a:r>
              <a:r>
                <a:rPr lang="en-US" altLang="zh-TW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4.0</a:t>
              </a: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模組</a:t>
              </a:r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3D35B8A-965D-4338-7E9B-347FEEF2E582}"/>
              </a:ext>
            </a:extLst>
          </p:cNvPr>
          <p:cNvGraphicFramePr>
            <a:graphicFrameLocks noGrp="1"/>
          </p:cNvGraphicFramePr>
          <p:nvPr/>
        </p:nvGraphicFramePr>
        <p:xfrm>
          <a:off x="1524000" y="1810891"/>
          <a:ext cx="6096000" cy="2595880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22196496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5341775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項目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規格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1387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晶片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CC2541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295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工作頻率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2.4GHz ISM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3232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傳輸速率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6kbps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4304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傳輸距離上限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60m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1147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反應時間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約</a:t>
                      </a: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0.4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秒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8727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支援平台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Android</a:t>
                      </a:r>
                      <a:r>
                        <a:rPr lang="en-US" altLang="zh-TW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, iOS, PC, MAC</a:t>
                      </a:r>
                      <a:r>
                        <a:rPr lang="zh-TW" altLang="en-US" sz="1800" b="0" i="0" u="none" strike="noStrike" cap="none" dirty="0">
                          <a:solidFill>
                            <a:schemeClr val="accent4"/>
                          </a:solidFill>
                          <a:effectLst/>
                          <a:latin typeface="Times New Roman" panose="02020603050405020304" pitchFamily="18" charset="0"/>
                          <a:ea typeface="SoukouMincho" panose="02000600000000000000" pitchFamily="2" charset="-128"/>
                          <a:cs typeface="Times New Roman" panose="02020603050405020304" pitchFamily="18" charset="0"/>
                          <a:sym typeface="Arial"/>
                        </a:rPr>
                        <a:t>等</a:t>
                      </a:r>
                      <a:endParaRPr lang="en" altLang="zh-TW" sz="18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SoukouMincho" panose="02000600000000000000" pitchFamily="2" charset="-128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206439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12081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7"/>
          <p:cNvSpPr txBox="1">
            <a:spLocks noGrp="1"/>
          </p:cNvSpPr>
          <p:nvPr>
            <p:ph type="title"/>
          </p:nvPr>
        </p:nvSpPr>
        <p:spPr>
          <a:xfrm>
            <a:off x="968929" y="1099962"/>
            <a:ext cx="7206142" cy="29435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THANK!</a:t>
            </a:r>
            <a:endParaRPr sz="120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8"/>
          <p:cNvSpPr txBox="1">
            <a:spLocks noGrp="1"/>
          </p:cNvSpPr>
          <p:nvPr>
            <p:ph type="title"/>
          </p:nvPr>
        </p:nvSpPr>
        <p:spPr>
          <a:xfrm>
            <a:off x="878346" y="891324"/>
            <a:ext cx="7387308" cy="33608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設計目標：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利用麥克納姆輪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設計多功能自走車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包含影像循線、自動跟隨、手把控制等功能</a:t>
            </a:r>
            <a:endParaRPr sz="28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3933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95F7004A-307F-AF91-DCAA-CB2AA39E718F}"/>
              </a:ext>
            </a:extLst>
          </p:cNvPr>
          <p:cNvGrpSpPr/>
          <p:nvPr/>
        </p:nvGrpSpPr>
        <p:grpSpPr>
          <a:xfrm>
            <a:off x="2398285" y="154023"/>
            <a:ext cx="4347428" cy="1359428"/>
            <a:chOff x="2655826" y="205510"/>
            <a:chExt cx="4347428" cy="1359428"/>
          </a:xfrm>
        </p:grpSpPr>
        <p:grpSp>
          <p:nvGrpSpPr>
            <p:cNvPr id="3" name="Google Shape;1679;p42">
              <a:extLst>
                <a:ext uri="{FF2B5EF4-FFF2-40B4-BE49-F238E27FC236}">
                  <a16:creationId xmlns:a16="http://schemas.microsoft.com/office/drawing/2014/main" id="{988FE205-0D23-B098-3CC7-3911857571B9}"/>
                </a:ext>
              </a:extLst>
            </p:cNvPr>
            <p:cNvGrpSpPr/>
            <p:nvPr/>
          </p:nvGrpSpPr>
          <p:grpSpPr>
            <a:xfrm rot="3938964">
              <a:off x="2655826" y="205510"/>
              <a:ext cx="1359428" cy="1359428"/>
              <a:chOff x="885403" y="1571142"/>
              <a:chExt cx="2598600" cy="2598600"/>
            </a:xfrm>
          </p:grpSpPr>
          <p:sp>
            <p:nvSpPr>
              <p:cNvPr id="56" name="Google Shape;1680;p42">
                <a:extLst>
                  <a:ext uri="{FF2B5EF4-FFF2-40B4-BE49-F238E27FC236}">
                    <a16:creationId xmlns:a16="http://schemas.microsoft.com/office/drawing/2014/main" id="{4715DB74-A9F6-A081-C703-BB9E7C063521}"/>
                  </a:ext>
                </a:extLst>
              </p:cNvPr>
              <p:cNvSpPr/>
              <p:nvPr/>
            </p:nvSpPr>
            <p:spPr>
              <a:xfrm>
                <a:off x="1303550" y="1980350"/>
                <a:ext cx="1762475" cy="1762450"/>
              </a:xfrm>
              <a:custGeom>
                <a:avLst/>
                <a:gdLst/>
                <a:ahLst/>
                <a:cxnLst/>
                <a:rect l="l" t="t" r="r" b="b"/>
                <a:pathLst>
                  <a:path w="70499" h="70498" extrusionOk="0">
                    <a:moveTo>
                      <a:pt x="35133" y="1"/>
                    </a:moveTo>
                    <a:lnTo>
                      <a:pt x="35133" y="683"/>
                    </a:lnTo>
                    <a:lnTo>
                      <a:pt x="35257" y="683"/>
                    </a:lnTo>
                    <a:cubicBezTo>
                      <a:pt x="36048" y="683"/>
                      <a:pt x="36853" y="710"/>
                      <a:pt x="37645" y="751"/>
                    </a:cubicBezTo>
                    <a:lnTo>
                      <a:pt x="37686" y="82"/>
                    </a:lnTo>
                    <a:cubicBezTo>
                      <a:pt x="36880" y="28"/>
                      <a:pt x="36061" y="1"/>
                      <a:pt x="35257" y="1"/>
                    </a:cubicBezTo>
                    <a:close/>
                    <a:moveTo>
                      <a:pt x="34560" y="1"/>
                    </a:moveTo>
                    <a:cubicBezTo>
                      <a:pt x="33714" y="28"/>
                      <a:pt x="32840" y="68"/>
                      <a:pt x="32008" y="150"/>
                    </a:cubicBezTo>
                    <a:lnTo>
                      <a:pt x="32063" y="820"/>
                    </a:lnTo>
                    <a:cubicBezTo>
                      <a:pt x="32895" y="751"/>
                      <a:pt x="33741" y="696"/>
                      <a:pt x="34574" y="683"/>
                    </a:cubicBezTo>
                    <a:lnTo>
                      <a:pt x="34560" y="1"/>
                    </a:lnTo>
                    <a:close/>
                    <a:moveTo>
                      <a:pt x="38259" y="123"/>
                    </a:moveTo>
                    <a:lnTo>
                      <a:pt x="38205" y="805"/>
                    </a:lnTo>
                    <a:cubicBezTo>
                      <a:pt x="39037" y="874"/>
                      <a:pt x="39870" y="969"/>
                      <a:pt x="40689" y="1106"/>
                    </a:cubicBezTo>
                    <a:lnTo>
                      <a:pt x="40798" y="437"/>
                    </a:lnTo>
                    <a:cubicBezTo>
                      <a:pt x="39965" y="301"/>
                      <a:pt x="39106" y="192"/>
                      <a:pt x="38259" y="123"/>
                    </a:cubicBezTo>
                    <a:close/>
                    <a:moveTo>
                      <a:pt x="31435" y="205"/>
                    </a:moveTo>
                    <a:cubicBezTo>
                      <a:pt x="30588" y="301"/>
                      <a:pt x="29742" y="423"/>
                      <a:pt x="28896" y="574"/>
                    </a:cubicBezTo>
                    <a:lnTo>
                      <a:pt x="29018" y="1242"/>
                    </a:lnTo>
                    <a:cubicBezTo>
                      <a:pt x="29837" y="1093"/>
                      <a:pt x="30683" y="969"/>
                      <a:pt x="31502" y="874"/>
                    </a:cubicBezTo>
                    <a:lnTo>
                      <a:pt x="31435" y="205"/>
                    </a:lnTo>
                    <a:close/>
                    <a:moveTo>
                      <a:pt x="41357" y="532"/>
                    </a:moveTo>
                    <a:lnTo>
                      <a:pt x="41248" y="1188"/>
                    </a:lnTo>
                    <a:cubicBezTo>
                      <a:pt x="42067" y="1338"/>
                      <a:pt x="42900" y="1515"/>
                      <a:pt x="43705" y="1720"/>
                    </a:cubicBezTo>
                    <a:lnTo>
                      <a:pt x="43869" y="1065"/>
                    </a:lnTo>
                    <a:cubicBezTo>
                      <a:pt x="43037" y="847"/>
                      <a:pt x="42203" y="669"/>
                      <a:pt x="41357" y="532"/>
                    </a:cubicBezTo>
                    <a:close/>
                    <a:moveTo>
                      <a:pt x="28336" y="683"/>
                    </a:moveTo>
                    <a:cubicBezTo>
                      <a:pt x="27504" y="847"/>
                      <a:pt x="26671" y="1038"/>
                      <a:pt x="25852" y="1269"/>
                    </a:cubicBezTo>
                    <a:lnTo>
                      <a:pt x="26030" y="1925"/>
                    </a:lnTo>
                    <a:cubicBezTo>
                      <a:pt x="26834" y="1693"/>
                      <a:pt x="27653" y="1502"/>
                      <a:pt x="28472" y="1338"/>
                    </a:cubicBezTo>
                    <a:lnTo>
                      <a:pt x="28336" y="683"/>
                    </a:lnTo>
                    <a:close/>
                    <a:moveTo>
                      <a:pt x="44415" y="1202"/>
                    </a:moveTo>
                    <a:lnTo>
                      <a:pt x="44238" y="1857"/>
                    </a:lnTo>
                    <a:cubicBezTo>
                      <a:pt x="45042" y="2075"/>
                      <a:pt x="45848" y="2321"/>
                      <a:pt x="46640" y="2594"/>
                    </a:cubicBezTo>
                    <a:lnTo>
                      <a:pt x="46871" y="1952"/>
                    </a:lnTo>
                    <a:cubicBezTo>
                      <a:pt x="46067" y="1679"/>
                      <a:pt x="45234" y="1420"/>
                      <a:pt x="44415" y="1202"/>
                    </a:cubicBezTo>
                    <a:close/>
                    <a:moveTo>
                      <a:pt x="25306" y="1420"/>
                    </a:moveTo>
                    <a:cubicBezTo>
                      <a:pt x="24487" y="1666"/>
                      <a:pt x="23668" y="1939"/>
                      <a:pt x="22863" y="2239"/>
                    </a:cubicBezTo>
                    <a:lnTo>
                      <a:pt x="23109" y="2867"/>
                    </a:lnTo>
                    <a:cubicBezTo>
                      <a:pt x="23886" y="2580"/>
                      <a:pt x="24692" y="2307"/>
                      <a:pt x="25484" y="2075"/>
                    </a:cubicBezTo>
                    <a:lnTo>
                      <a:pt x="25306" y="1420"/>
                    </a:lnTo>
                    <a:close/>
                    <a:moveTo>
                      <a:pt x="47404" y="2157"/>
                    </a:moveTo>
                    <a:lnTo>
                      <a:pt x="47172" y="2785"/>
                    </a:lnTo>
                    <a:cubicBezTo>
                      <a:pt x="47950" y="3071"/>
                      <a:pt x="48742" y="3399"/>
                      <a:pt x="49492" y="3740"/>
                    </a:cubicBezTo>
                    <a:lnTo>
                      <a:pt x="49779" y="3126"/>
                    </a:lnTo>
                    <a:cubicBezTo>
                      <a:pt x="49001" y="2771"/>
                      <a:pt x="48209" y="2443"/>
                      <a:pt x="47404" y="2157"/>
                    </a:cubicBezTo>
                    <a:close/>
                    <a:moveTo>
                      <a:pt x="22344" y="2443"/>
                    </a:moveTo>
                    <a:cubicBezTo>
                      <a:pt x="21553" y="2758"/>
                      <a:pt x="20761" y="3098"/>
                      <a:pt x="19997" y="3467"/>
                    </a:cubicBezTo>
                    <a:lnTo>
                      <a:pt x="20283" y="4068"/>
                    </a:lnTo>
                    <a:cubicBezTo>
                      <a:pt x="21034" y="3713"/>
                      <a:pt x="21812" y="3371"/>
                      <a:pt x="22590" y="3071"/>
                    </a:cubicBezTo>
                    <a:lnTo>
                      <a:pt x="22344" y="2443"/>
                    </a:lnTo>
                    <a:close/>
                    <a:moveTo>
                      <a:pt x="50298" y="3358"/>
                    </a:moveTo>
                    <a:lnTo>
                      <a:pt x="50011" y="3972"/>
                    </a:lnTo>
                    <a:cubicBezTo>
                      <a:pt x="50762" y="4327"/>
                      <a:pt x="51512" y="4723"/>
                      <a:pt x="52236" y="5133"/>
                    </a:cubicBezTo>
                    <a:lnTo>
                      <a:pt x="52577" y="4545"/>
                    </a:lnTo>
                    <a:cubicBezTo>
                      <a:pt x="51827" y="4123"/>
                      <a:pt x="51062" y="3726"/>
                      <a:pt x="50298" y="3358"/>
                    </a:cubicBezTo>
                    <a:close/>
                    <a:moveTo>
                      <a:pt x="19478" y="3713"/>
                    </a:moveTo>
                    <a:cubicBezTo>
                      <a:pt x="18727" y="4095"/>
                      <a:pt x="17962" y="4505"/>
                      <a:pt x="17240" y="4942"/>
                    </a:cubicBezTo>
                    <a:lnTo>
                      <a:pt x="17580" y="5528"/>
                    </a:lnTo>
                    <a:cubicBezTo>
                      <a:pt x="18304" y="5105"/>
                      <a:pt x="19041" y="4696"/>
                      <a:pt x="19791" y="4314"/>
                    </a:cubicBezTo>
                    <a:lnTo>
                      <a:pt x="19478" y="3713"/>
                    </a:lnTo>
                    <a:close/>
                    <a:moveTo>
                      <a:pt x="53068" y="4832"/>
                    </a:moveTo>
                    <a:lnTo>
                      <a:pt x="52728" y="5406"/>
                    </a:lnTo>
                    <a:cubicBezTo>
                      <a:pt x="53450" y="5828"/>
                      <a:pt x="54160" y="6292"/>
                      <a:pt x="54843" y="6756"/>
                    </a:cubicBezTo>
                    <a:lnTo>
                      <a:pt x="55225" y="6210"/>
                    </a:lnTo>
                    <a:cubicBezTo>
                      <a:pt x="54529" y="5719"/>
                      <a:pt x="53805" y="5255"/>
                      <a:pt x="53068" y="4832"/>
                    </a:cubicBezTo>
                    <a:close/>
                    <a:moveTo>
                      <a:pt x="16748" y="5242"/>
                    </a:moveTo>
                    <a:cubicBezTo>
                      <a:pt x="16230" y="5569"/>
                      <a:pt x="15697" y="5910"/>
                      <a:pt x="15192" y="6265"/>
                    </a:cubicBezTo>
                    <a:lnTo>
                      <a:pt x="15574" y="6811"/>
                    </a:lnTo>
                    <a:cubicBezTo>
                      <a:pt x="16079" y="6470"/>
                      <a:pt x="16598" y="6129"/>
                      <a:pt x="17103" y="5815"/>
                    </a:cubicBezTo>
                    <a:lnTo>
                      <a:pt x="16748" y="5242"/>
                    </a:lnTo>
                    <a:close/>
                    <a:moveTo>
                      <a:pt x="14960" y="6429"/>
                    </a:moveTo>
                    <a:cubicBezTo>
                      <a:pt x="14850" y="6498"/>
                      <a:pt x="14728" y="6579"/>
                      <a:pt x="14619" y="6661"/>
                    </a:cubicBezTo>
                    <a:lnTo>
                      <a:pt x="15014" y="7207"/>
                    </a:lnTo>
                    <a:cubicBezTo>
                      <a:pt x="15123" y="7139"/>
                      <a:pt x="15233" y="7057"/>
                      <a:pt x="15342" y="6975"/>
                    </a:cubicBezTo>
                    <a:lnTo>
                      <a:pt x="14960" y="6429"/>
                    </a:lnTo>
                    <a:close/>
                    <a:moveTo>
                      <a:pt x="55703" y="6525"/>
                    </a:moveTo>
                    <a:lnTo>
                      <a:pt x="55307" y="7084"/>
                    </a:lnTo>
                    <a:cubicBezTo>
                      <a:pt x="55989" y="7562"/>
                      <a:pt x="56658" y="8081"/>
                      <a:pt x="57299" y="8613"/>
                    </a:cubicBezTo>
                    <a:lnTo>
                      <a:pt x="57723" y="8094"/>
                    </a:lnTo>
                    <a:cubicBezTo>
                      <a:pt x="57068" y="7548"/>
                      <a:pt x="56386" y="7029"/>
                      <a:pt x="55703" y="6525"/>
                    </a:cubicBezTo>
                    <a:close/>
                    <a:moveTo>
                      <a:pt x="14168" y="7002"/>
                    </a:moveTo>
                    <a:cubicBezTo>
                      <a:pt x="13485" y="7508"/>
                      <a:pt x="12817" y="8054"/>
                      <a:pt x="12175" y="8613"/>
                    </a:cubicBezTo>
                    <a:lnTo>
                      <a:pt x="12612" y="9118"/>
                    </a:lnTo>
                    <a:cubicBezTo>
                      <a:pt x="13240" y="8572"/>
                      <a:pt x="13895" y="8039"/>
                      <a:pt x="14564" y="7548"/>
                    </a:cubicBezTo>
                    <a:lnTo>
                      <a:pt x="14168" y="7002"/>
                    </a:lnTo>
                    <a:close/>
                    <a:moveTo>
                      <a:pt x="58160" y="8463"/>
                    </a:moveTo>
                    <a:lnTo>
                      <a:pt x="57723" y="8968"/>
                    </a:lnTo>
                    <a:cubicBezTo>
                      <a:pt x="58351" y="9514"/>
                      <a:pt x="58979" y="10087"/>
                      <a:pt x="59565" y="10674"/>
                    </a:cubicBezTo>
                    <a:lnTo>
                      <a:pt x="60043" y="10196"/>
                    </a:lnTo>
                    <a:cubicBezTo>
                      <a:pt x="59443" y="9595"/>
                      <a:pt x="58815" y="9009"/>
                      <a:pt x="58160" y="8463"/>
                    </a:cubicBezTo>
                    <a:close/>
                    <a:moveTo>
                      <a:pt x="11738" y="8982"/>
                    </a:moveTo>
                    <a:cubicBezTo>
                      <a:pt x="11111" y="9555"/>
                      <a:pt x="10483" y="10156"/>
                      <a:pt x="9896" y="10756"/>
                    </a:cubicBezTo>
                    <a:lnTo>
                      <a:pt x="10388" y="11233"/>
                    </a:lnTo>
                    <a:cubicBezTo>
                      <a:pt x="10961" y="10633"/>
                      <a:pt x="11575" y="10046"/>
                      <a:pt x="12189" y="9486"/>
                    </a:cubicBezTo>
                    <a:lnTo>
                      <a:pt x="11738" y="8982"/>
                    </a:lnTo>
                    <a:close/>
                    <a:moveTo>
                      <a:pt x="60453" y="10605"/>
                    </a:moveTo>
                    <a:lnTo>
                      <a:pt x="59962" y="11070"/>
                    </a:lnTo>
                    <a:cubicBezTo>
                      <a:pt x="60548" y="11670"/>
                      <a:pt x="61121" y="12298"/>
                      <a:pt x="61654" y="12926"/>
                    </a:cubicBezTo>
                    <a:lnTo>
                      <a:pt x="62173" y="12489"/>
                    </a:lnTo>
                    <a:cubicBezTo>
                      <a:pt x="61627" y="11848"/>
                      <a:pt x="61039" y="11206"/>
                      <a:pt x="60453" y="10605"/>
                    </a:cubicBezTo>
                    <a:close/>
                    <a:moveTo>
                      <a:pt x="9500" y="11179"/>
                    </a:moveTo>
                    <a:cubicBezTo>
                      <a:pt x="8927" y="11793"/>
                      <a:pt x="8353" y="12449"/>
                      <a:pt x="7822" y="13104"/>
                    </a:cubicBezTo>
                    <a:lnTo>
                      <a:pt x="8353" y="13526"/>
                    </a:lnTo>
                    <a:cubicBezTo>
                      <a:pt x="8872" y="12885"/>
                      <a:pt x="9432" y="12243"/>
                      <a:pt x="10005" y="11630"/>
                    </a:cubicBezTo>
                    <a:lnTo>
                      <a:pt x="9500" y="11179"/>
                    </a:lnTo>
                    <a:close/>
                    <a:moveTo>
                      <a:pt x="62541" y="12926"/>
                    </a:moveTo>
                    <a:lnTo>
                      <a:pt x="62009" y="13363"/>
                    </a:lnTo>
                    <a:cubicBezTo>
                      <a:pt x="62541" y="14005"/>
                      <a:pt x="63046" y="14673"/>
                      <a:pt x="63523" y="15342"/>
                    </a:cubicBezTo>
                    <a:lnTo>
                      <a:pt x="64069" y="14960"/>
                    </a:lnTo>
                    <a:cubicBezTo>
                      <a:pt x="63592" y="14263"/>
                      <a:pt x="63074" y="13581"/>
                      <a:pt x="62541" y="12926"/>
                    </a:cubicBezTo>
                    <a:close/>
                    <a:moveTo>
                      <a:pt x="7467" y="13554"/>
                    </a:moveTo>
                    <a:cubicBezTo>
                      <a:pt x="6948" y="14223"/>
                      <a:pt x="6442" y="14919"/>
                      <a:pt x="5965" y="15628"/>
                    </a:cubicBezTo>
                    <a:lnTo>
                      <a:pt x="6524" y="16010"/>
                    </a:lnTo>
                    <a:cubicBezTo>
                      <a:pt x="6988" y="15315"/>
                      <a:pt x="7494" y="14632"/>
                      <a:pt x="7999" y="13963"/>
                    </a:cubicBezTo>
                    <a:lnTo>
                      <a:pt x="7467" y="13554"/>
                    </a:lnTo>
                    <a:close/>
                    <a:moveTo>
                      <a:pt x="64411" y="15437"/>
                    </a:moveTo>
                    <a:lnTo>
                      <a:pt x="63851" y="15819"/>
                    </a:lnTo>
                    <a:cubicBezTo>
                      <a:pt x="64315" y="16516"/>
                      <a:pt x="64766" y="17226"/>
                      <a:pt x="65189" y="17949"/>
                    </a:cubicBezTo>
                    <a:lnTo>
                      <a:pt x="65776" y="17608"/>
                    </a:lnTo>
                    <a:cubicBezTo>
                      <a:pt x="65352" y="16871"/>
                      <a:pt x="64888" y="16147"/>
                      <a:pt x="64411" y="15437"/>
                    </a:cubicBezTo>
                    <a:close/>
                    <a:moveTo>
                      <a:pt x="5651" y="16107"/>
                    </a:moveTo>
                    <a:cubicBezTo>
                      <a:pt x="5187" y="16816"/>
                      <a:pt x="4750" y="17553"/>
                      <a:pt x="4341" y="18304"/>
                    </a:cubicBezTo>
                    <a:lnTo>
                      <a:pt x="4928" y="18631"/>
                    </a:lnTo>
                    <a:cubicBezTo>
                      <a:pt x="5323" y="17894"/>
                      <a:pt x="5760" y="17171"/>
                      <a:pt x="6224" y="16475"/>
                    </a:cubicBezTo>
                    <a:lnTo>
                      <a:pt x="5651" y="16107"/>
                    </a:lnTo>
                    <a:close/>
                    <a:moveTo>
                      <a:pt x="66049" y="18099"/>
                    </a:moveTo>
                    <a:lnTo>
                      <a:pt x="65462" y="18427"/>
                    </a:lnTo>
                    <a:cubicBezTo>
                      <a:pt x="65871" y="19164"/>
                      <a:pt x="66253" y="19914"/>
                      <a:pt x="66608" y="20665"/>
                    </a:cubicBezTo>
                    <a:lnTo>
                      <a:pt x="67223" y="20378"/>
                    </a:lnTo>
                    <a:cubicBezTo>
                      <a:pt x="66868" y="19614"/>
                      <a:pt x="66472" y="18850"/>
                      <a:pt x="66049" y="18099"/>
                    </a:cubicBezTo>
                    <a:close/>
                    <a:moveTo>
                      <a:pt x="4068" y="18809"/>
                    </a:moveTo>
                    <a:cubicBezTo>
                      <a:pt x="3672" y="19559"/>
                      <a:pt x="3290" y="20338"/>
                      <a:pt x="2948" y="21115"/>
                    </a:cubicBezTo>
                    <a:lnTo>
                      <a:pt x="3576" y="21388"/>
                    </a:lnTo>
                    <a:cubicBezTo>
                      <a:pt x="3904" y="20624"/>
                      <a:pt x="4273" y="19860"/>
                      <a:pt x="4668" y="19123"/>
                    </a:cubicBezTo>
                    <a:lnTo>
                      <a:pt x="4068" y="18809"/>
                    </a:lnTo>
                    <a:close/>
                    <a:moveTo>
                      <a:pt x="67454" y="20897"/>
                    </a:moveTo>
                    <a:lnTo>
                      <a:pt x="66841" y="21170"/>
                    </a:lnTo>
                    <a:cubicBezTo>
                      <a:pt x="67181" y="21934"/>
                      <a:pt x="67496" y="22713"/>
                      <a:pt x="67782" y="23504"/>
                    </a:cubicBezTo>
                    <a:lnTo>
                      <a:pt x="68410" y="23272"/>
                    </a:lnTo>
                    <a:cubicBezTo>
                      <a:pt x="68124" y="22467"/>
                      <a:pt x="67796" y="21675"/>
                      <a:pt x="67454" y="20897"/>
                    </a:cubicBezTo>
                    <a:close/>
                    <a:moveTo>
                      <a:pt x="2730" y="21648"/>
                    </a:moveTo>
                    <a:cubicBezTo>
                      <a:pt x="2402" y="22426"/>
                      <a:pt x="2089" y="23231"/>
                      <a:pt x="1816" y="24036"/>
                    </a:cubicBezTo>
                    <a:lnTo>
                      <a:pt x="2457" y="24255"/>
                    </a:lnTo>
                    <a:cubicBezTo>
                      <a:pt x="2730" y="23463"/>
                      <a:pt x="3030" y="22671"/>
                      <a:pt x="3345" y="21907"/>
                    </a:cubicBezTo>
                    <a:lnTo>
                      <a:pt x="2730" y="21648"/>
                    </a:lnTo>
                    <a:close/>
                    <a:moveTo>
                      <a:pt x="68601" y="23805"/>
                    </a:moveTo>
                    <a:lnTo>
                      <a:pt x="67960" y="24023"/>
                    </a:lnTo>
                    <a:cubicBezTo>
                      <a:pt x="68233" y="24815"/>
                      <a:pt x="68479" y="25619"/>
                      <a:pt x="68683" y="26425"/>
                    </a:cubicBezTo>
                    <a:lnTo>
                      <a:pt x="69338" y="26262"/>
                    </a:lnTo>
                    <a:cubicBezTo>
                      <a:pt x="69134" y="25443"/>
                      <a:pt x="68874" y="24609"/>
                      <a:pt x="68601" y="23805"/>
                    </a:cubicBezTo>
                    <a:close/>
                    <a:moveTo>
                      <a:pt x="1638" y="24582"/>
                    </a:moveTo>
                    <a:cubicBezTo>
                      <a:pt x="1392" y="25401"/>
                      <a:pt x="1161" y="26234"/>
                      <a:pt x="956" y="27053"/>
                    </a:cubicBezTo>
                    <a:lnTo>
                      <a:pt x="1625" y="27217"/>
                    </a:lnTo>
                    <a:cubicBezTo>
                      <a:pt x="1816" y="26398"/>
                      <a:pt x="2034" y="25592"/>
                      <a:pt x="2293" y="24787"/>
                    </a:cubicBezTo>
                    <a:lnTo>
                      <a:pt x="1638" y="24582"/>
                    </a:lnTo>
                    <a:close/>
                    <a:moveTo>
                      <a:pt x="69489" y="26808"/>
                    </a:moveTo>
                    <a:lnTo>
                      <a:pt x="68834" y="26971"/>
                    </a:lnTo>
                    <a:cubicBezTo>
                      <a:pt x="69025" y="27776"/>
                      <a:pt x="69202" y="28609"/>
                      <a:pt x="69338" y="29428"/>
                    </a:cubicBezTo>
                    <a:lnTo>
                      <a:pt x="70007" y="29319"/>
                    </a:lnTo>
                    <a:cubicBezTo>
                      <a:pt x="69857" y="28486"/>
                      <a:pt x="69693" y="27640"/>
                      <a:pt x="69489" y="26808"/>
                    </a:cubicBezTo>
                    <a:close/>
                    <a:moveTo>
                      <a:pt x="833" y="27612"/>
                    </a:moveTo>
                    <a:cubicBezTo>
                      <a:pt x="655" y="28445"/>
                      <a:pt x="491" y="29292"/>
                      <a:pt x="369" y="30124"/>
                    </a:cubicBezTo>
                    <a:lnTo>
                      <a:pt x="1037" y="30233"/>
                    </a:lnTo>
                    <a:cubicBezTo>
                      <a:pt x="1161" y="29401"/>
                      <a:pt x="1310" y="28568"/>
                      <a:pt x="1488" y="27763"/>
                    </a:cubicBezTo>
                    <a:lnTo>
                      <a:pt x="833" y="27612"/>
                    </a:lnTo>
                    <a:close/>
                    <a:moveTo>
                      <a:pt x="70089" y="29878"/>
                    </a:moveTo>
                    <a:lnTo>
                      <a:pt x="69420" y="29987"/>
                    </a:lnTo>
                    <a:cubicBezTo>
                      <a:pt x="69556" y="30806"/>
                      <a:pt x="69653" y="31652"/>
                      <a:pt x="69720" y="32486"/>
                    </a:cubicBezTo>
                    <a:lnTo>
                      <a:pt x="70390" y="32431"/>
                    </a:lnTo>
                    <a:cubicBezTo>
                      <a:pt x="70321" y="31571"/>
                      <a:pt x="70226" y="30724"/>
                      <a:pt x="70089" y="29878"/>
                    </a:cubicBezTo>
                    <a:close/>
                    <a:moveTo>
                      <a:pt x="300" y="30697"/>
                    </a:moveTo>
                    <a:cubicBezTo>
                      <a:pt x="191" y="31530"/>
                      <a:pt x="109" y="32389"/>
                      <a:pt x="55" y="33250"/>
                    </a:cubicBezTo>
                    <a:lnTo>
                      <a:pt x="737" y="33277"/>
                    </a:lnTo>
                    <a:cubicBezTo>
                      <a:pt x="779" y="32444"/>
                      <a:pt x="861" y="31612"/>
                      <a:pt x="970" y="30779"/>
                    </a:cubicBezTo>
                    <a:lnTo>
                      <a:pt x="300" y="30697"/>
                    </a:lnTo>
                    <a:close/>
                    <a:moveTo>
                      <a:pt x="27" y="33809"/>
                    </a:moveTo>
                    <a:cubicBezTo>
                      <a:pt x="14" y="34287"/>
                      <a:pt x="0" y="34764"/>
                      <a:pt x="0" y="35243"/>
                    </a:cubicBezTo>
                    <a:cubicBezTo>
                      <a:pt x="0" y="35625"/>
                      <a:pt x="14" y="36007"/>
                      <a:pt x="27" y="36375"/>
                    </a:cubicBezTo>
                    <a:lnTo>
                      <a:pt x="697" y="36348"/>
                    </a:lnTo>
                    <a:cubicBezTo>
                      <a:pt x="683" y="35993"/>
                      <a:pt x="683" y="35611"/>
                      <a:pt x="683" y="35243"/>
                    </a:cubicBezTo>
                    <a:cubicBezTo>
                      <a:pt x="683" y="34779"/>
                      <a:pt x="697" y="34300"/>
                      <a:pt x="710" y="33836"/>
                    </a:cubicBezTo>
                    <a:lnTo>
                      <a:pt x="27" y="33809"/>
                    </a:lnTo>
                    <a:close/>
                    <a:moveTo>
                      <a:pt x="70430" y="32990"/>
                    </a:moveTo>
                    <a:lnTo>
                      <a:pt x="69748" y="33032"/>
                    </a:lnTo>
                    <a:cubicBezTo>
                      <a:pt x="69802" y="33769"/>
                      <a:pt x="69829" y="34506"/>
                      <a:pt x="69829" y="35243"/>
                    </a:cubicBezTo>
                    <a:cubicBezTo>
                      <a:pt x="69829" y="36075"/>
                      <a:pt x="69789" y="36921"/>
                      <a:pt x="69734" y="37754"/>
                    </a:cubicBezTo>
                    <a:lnTo>
                      <a:pt x="70403" y="37809"/>
                    </a:lnTo>
                    <a:cubicBezTo>
                      <a:pt x="70471" y="36962"/>
                      <a:pt x="70499" y="36102"/>
                      <a:pt x="70499" y="35243"/>
                    </a:cubicBezTo>
                    <a:cubicBezTo>
                      <a:pt x="70499" y="34491"/>
                      <a:pt x="70471" y="33741"/>
                      <a:pt x="70430" y="32990"/>
                    </a:cubicBezTo>
                    <a:close/>
                    <a:moveTo>
                      <a:pt x="724" y="36908"/>
                    </a:moveTo>
                    <a:lnTo>
                      <a:pt x="42" y="36948"/>
                    </a:lnTo>
                    <a:cubicBezTo>
                      <a:pt x="82" y="37795"/>
                      <a:pt x="151" y="38655"/>
                      <a:pt x="260" y="39501"/>
                    </a:cubicBezTo>
                    <a:lnTo>
                      <a:pt x="928" y="39419"/>
                    </a:lnTo>
                    <a:cubicBezTo>
                      <a:pt x="833" y="38586"/>
                      <a:pt x="764" y="37754"/>
                      <a:pt x="724" y="36908"/>
                    </a:cubicBezTo>
                    <a:close/>
                    <a:moveTo>
                      <a:pt x="69693" y="38313"/>
                    </a:moveTo>
                    <a:cubicBezTo>
                      <a:pt x="69611" y="39146"/>
                      <a:pt x="69516" y="39978"/>
                      <a:pt x="69380" y="40812"/>
                    </a:cubicBezTo>
                    <a:lnTo>
                      <a:pt x="70048" y="40921"/>
                    </a:lnTo>
                    <a:cubicBezTo>
                      <a:pt x="70184" y="40074"/>
                      <a:pt x="70293" y="39214"/>
                      <a:pt x="70362" y="38368"/>
                    </a:cubicBezTo>
                    <a:lnTo>
                      <a:pt x="69693" y="38313"/>
                    </a:lnTo>
                    <a:close/>
                    <a:moveTo>
                      <a:pt x="997" y="39965"/>
                    </a:moveTo>
                    <a:lnTo>
                      <a:pt x="328" y="40060"/>
                    </a:lnTo>
                    <a:cubicBezTo>
                      <a:pt x="451" y="40907"/>
                      <a:pt x="588" y="41753"/>
                      <a:pt x="764" y="42586"/>
                    </a:cubicBezTo>
                    <a:lnTo>
                      <a:pt x="1434" y="42449"/>
                    </a:lnTo>
                    <a:cubicBezTo>
                      <a:pt x="1256" y="41630"/>
                      <a:pt x="1119" y="40797"/>
                      <a:pt x="997" y="39965"/>
                    </a:cubicBezTo>
                    <a:close/>
                    <a:moveTo>
                      <a:pt x="69283" y="41357"/>
                    </a:moveTo>
                    <a:cubicBezTo>
                      <a:pt x="69134" y="42176"/>
                      <a:pt x="68956" y="43008"/>
                      <a:pt x="68752" y="43814"/>
                    </a:cubicBezTo>
                    <a:lnTo>
                      <a:pt x="69407" y="43978"/>
                    </a:lnTo>
                    <a:cubicBezTo>
                      <a:pt x="69625" y="43159"/>
                      <a:pt x="69802" y="42313"/>
                      <a:pt x="69953" y="41480"/>
                    </a:cubicBezTo>
                    <a:lnTo>
                      <a:pt x="69283" y="41357"/>
                    </a:lnTo>
                    <a:close/>
                    <a:moveTo>
                      <a:pt x="1556" y="42995"/>
                    </a:moveTo>
                    <a:lnTo>
                      <a:pt x="888" y="43145"/>
                    </a:lnTo>
                    <a:cubicBezTo>
                      <a:pt x="1079" y="43964"/>
                      <a:pt x="1297" y="44797"/>
                      <a:pt x="1556" y="45616"/>
                    </a:cubicBezTo>
                    <a:lnTo>
                      <a:pt x="2198" y="45411"/>
                    </a:lnTo>
                    <a:cubicBezTo>
                      <a:pt x="1952" y="44619"/>
                      <a:pt x="1734" y="43800"/>
                      <a:pt x="1556" y="42995"/>
                    </a:cubicBezTo>
                    <a:close/>
                    <a:moveTo>
                      <a:pt x="68615" y="44360"/>
                    </a:moveTo>
                    <a:cubicBezTo>
                      <a:pt x="68397" y="45165"/>
                      <a:pt x="68137" y="45971"/>
                      <a:pt x="67864" y="46748"/>
                    </a:cubicBezTo>
                    <a:lnTo>
                      <a:pt x="68506" y="46981"/>
                    </a:lnTo>
                    <a:cubicBezTo>
                      <a:pt x="68779" y="46175"/>
                      <a:pt x="69038" y="45356"/>
                      <a:pt x="69270" y="44537"/>
                    </a:cubicBezTo>
                    <a:lnTo>
                      <a:pt x="68615" y="44360"/>
                    </a:lnTo>
                    <a:close/>
                    <a:moveTo>
                      <a:pt x="2375" y="45957"/>
                    </a:moveTo>
                    <a:lnTo>
                      <a:pt x="1720" y="46162"/>
                    </a:lnTo>
                    <a:cubicBezTo>
                      <a:pt x="1993" y="46967"/>
                      <a:pt x="2280" y="47773"/>
                      <a:pt x="2608" y="48564"/>
                    </a:cubicBezTo>
                    <a:lnTo>
                      <a:pt x="3235" y="48304"/>
                    </a:lnTo>
                    <a:cubicBezTo>
                      <a:pt x="2921" y="47540"/>
                      <a:pt x="2621" y="46748"/>
                      <a:pt x="2375" y="45957"/>
                    </a:cubicBezTo>
                    <a:close/>
                    <a:moveTo>
                      <a:pt x="67673" y="47281"/>
                    </a:moveTo>
                    <a:cubicBezTo>
                      <a:pt x="67387" y="48059"/>
                      <a:pt x="67059" y="48837"/>
                      <a:pt x="66704" y="49602"/>
                    </a:cubicBezTo>
                    <a:lnTo>
                      <a:pt x="67332" y="49888"/>
                    </a:lnTo>
                    <a:cubicBezTo>
                      <a:pt x="67687" y="49110"/>
                      <a:pt x="68015" y="48319"/>
                      <a:pt x="68301" y="47513"/>
                    </a:cubicBezTo>
                    <a:lnTo>
                      <a:pt x="67673" y="47281"/>
                    </a:lnTo>
                    <a:close/>
                    <a:moveTo>
                      <a:pt x="3454" y="48823"/>
                    </a:moveTo>
                    <a:lnTo>
                      <a:pt x="2826" y="49083"/>
                    </a:lnTo>
                    <a:cubicBezTo>
                      <a:pt x="3154" y="49875"/>
                      <a:pt x="3522" y="50652"/>
                      <a:pt x="3918" y="51403"/>
                    </a:cubicBezTo>
                    <a:lnTo>
                      <a:pt x="4519" y="51089"/>
                    </a:lnTo>
                    <a:cubicBezTo>
                      <a:pt x="4136" y="50352"/>
                      <a:pt x="3781" y="49587"/>
                      <a:pt x="3454" y="48823"/>
                    </a:cubicBezTo>
                    <a:close/>
                    <a:moveTo>
                      <a:pt x="66472" y="50106"/>
                    </a:moveTo>
                    <a:cubicBezTo>
                      <a:pt x="66117" y="50870"/>
                      <a:pt x="65722" y="51622"/>
                      <a:pt x="65312" y="52345"/>
                    </a:cubicBezTo>
                    <a:lnTo>
                      <a:pt x="65898" y="52672"/>
                    </a:lnTo>
                    <a:cubicBezTo>
                      <a:pt x="66322" y="51935"/>
                      <a:pt x="66717" y="51171"/>
                      <a:pt x="67086" y="50406"/>
                    </a:cubicBezTo>
                    <a:lnTo>
                      <a:pt x="66472" y="50106"/>
                    </a:lnTo>
                    <a:close/>
                    <a:moveTo>
                      <a:pt x="4777" y="51580"/>
                    </a:moveTo>
                    <a:lnTo>
                      <a:pt x="4177" y="51908"/>
                    </a:lnTo>
                    <a:cubicBezTo>
                      <a:pt x="4586" y="52659"/>
                      <a:pt x="5023" y="53396"/>
                      <a:pt x="5474" y="54119"/>
                    </a:cubicBezTo>
                    <a:lnTo>
                      <a:pt x="6047" y="53751"/>
                    </a:lnTo>
                    <a:cubicBezTo>
                      <a:pt x="5596" y="53054"/>
                      <a:pt x="5174" y="52317"/>
                      <a:pt x="4777" y="51580"/>
                    </a:cubicBezTo>
                    <a:close/>
                    <a:moveTo>
                      <a:pt x="6347" y="54228"/>
                    </a:moveTo>
                    <a:lnTo>
                      <a:pt x="5787" y="54597"/>
                    </a:lnTo>
                    <a:cubicBezTo>
                      <a:pt x="5938" y="54829"/>
                      <a:pt x="6102" y="55074"/>
                      <a:pt x="6266" y="55307"/>
                    </a:cubicBezTo>
                    <a:lnTo>
                      <a:pt x="6825" y="54925"/>
                    </a:lnTo>
                    <a:cubicBezTo>
                      <a:pt x="6661" y="54692"/>
                      <a:pt x="6497" y="54461"/>
                      <a:pt x="6347" y="54228"/>
                    </a:cubicBezTo>
                    <a:close/>
                    <a:moveTo>
                      <a:pt x="65025" y="52823"/>
                    </a:moveTo>
                    <a:cubicBezTo>
                      <a:pt x="64602" y="53546"/>
                      <a:pt x="64151" y="54255"/>
                      <a:pt x="63674" y="54938"/>
                    </a:cubicBezTo>
                    <a:lnTo>
                      <a:pt x="64220" y="55320"/>
                    </a:lnTo>
                    <a:cubicBezTo>
                      <a:pt x="64712" y="54624"/>
                      <a:pt x="65176" y="53901"/>
                      <a:pt x="65612" y="53163"/>
                    </a:cubicBezTo>
                    <a:lnTo>
                      <a:pt x="65025" y="52823"/>
                    </a:lnTo>
                    <a:close/>
                    <a:moveTo>
                      <a:pt x="6975" y="55156"/>
                    </a:moveTo>
                    <a:lnTo>
                      <a:pt x="6429" y="55538"/>
                    </a:lnTo>
                    <a:cubicBezTo>
                      <a:pt x="6702" y="55921"/>
                      <a:pt x="6975" y="56303"/>
                      <a:pt x="7261" y="56685"/>
                    </a:cubicBezTo>
                    <a:lnTo>
                      <a:pt x="7807" y="56275"/>
                    </a:lnTo>
                    <a:cubicBezTo>
                      <a:pt x="7521" y="55907"/>
                      <a:pt x="7248" y="55525"/>
                      <a:pt x="6975" y="55156"/>
                    </a:cubicBezTo>
                    <a:close/>
                    <a:moveTo>
                      <a:pt x="63347" y="55402"/>
                    </a:moveTo>
                    <a:cubicBezTo>
                      <a:pt x="62855" y="56071"/>
                      <a:pt x="62350" y="56740"/>
                      <a:pt x="61804" y="57382"/>
                    </a:cubicBezTo>
                    <a:lnTo>
                      <a:pt x="62322" y="57818"/>
                    </a:lnTo>
                    <a:cubicBezTo>
                      <a:pt x="62868" y="57163"/>
                      <a:pt x="63401" y="56481"/>
                      <a:pt x="63893" y="55798"/>
                    </a:cubicBezTo>
                    <a:lnTo>
                      <a:pt x="63347" y="55402"/>
                    </a:lnTo>
                    <a:close/>
                    <a:moveTo>
                      <a:pt x="8149" y="56712"/>
                    </a:moveTo>
                    <a:lnTo>
                      <a:pt x="7616" y="57136"/>
                    </a:lnTo>
                    <a:cubicBezTo>
                      <a:pt x="8149" y="57791"/>
                      <a:pt x="8708" y="58446"/>
                      <a:pt x="9282" y="59074"/>
                    </a:cubicBezTo>
                    <a:lnTo>
                      <a:pt x="9773" y="58623"/>
                    </a:lnTo>
                    <a:cubicBezTo>
                      <a:pt x="9214" y="58009"/>
                      <a:pt x="8668" y="57367"/>
                      <a:pt x="8149" y="56712"/>
                    </a:cubicBezTo>
                    <a:close/>
                    <a:moveTo>
                      <a:pt x="61449" y="57804"/>
                    </a:moveTo>
                    <a:cubicBezTo>
                      <a:pt x="60903" y="58446"/>
                      <a:pt x="60330" y="59060"/>
                      <a:pt x="59743" y="59647"/>
                    </a:cubicBezTo>
                    <a:lnTo>
                      <a:pt x="60220" y="60125"/>
                    </a:lnTo>
                    <a:cubicBezTo>
                      <a:pt x="60821" y="59524"/>
                      <a:pt x="61408" y="58896"/>
                      <a:pt x="61954" y="58255"/>
                    </a:cubicBezTo>
                    <a:lnTo>
                      <a:pt x="61449" y="57804"/>
                    </a:lnTo>
                    <a:close/>
                    <a:moveTo>
                      <a:pt x="10155" y="59033"/>
                    </a:moveTo>
                    <a:lnTo>
                      <a:pt x="9664" y="59497"/>
                    </a:lnTo>
                    <a:cubicBezTo>
                      <a:pt x="10251" y="60111"/>
                      <a:pt x="10865" y="60712"/>
                      <a:pt x="11493" y="61285"/>
                    </a:cubicBezTo>
                    <a:lnTo>
                      <a:pt x="11957" y="60794"/>
                    </a:lnTo>
                    <a:cubicBezTo>
                      <a:pt x="11343" y="60234"/>
                      <a:pt x="10728" y="59633"/>
                      <a:pt x="10155" y="59033"/>
                    </a:cubicBezTo>
                    <a:close/>
                    <a:moveTo>
                      <a:pt x="59334" y="60043"/>
                    </a:moveTo>
                    <a:cubicBezTo>
                      <a:pt x="58746" y="60630"/>
                      <a:pt x="58118" y="61189"/>
                      <a:pt x="57477" y="61735"/>
                    </a:cubicBezTo>
                    <a:lnTo>
                      <a:pt x="57914" y="62254"/>
                    </a:lnTo>
                    <a:cubicBezTo>
                      <a:pt x="58555" y="61695"/>
                      <a:pt x="59197" y="61121"/>
                      <a:pt x="59811" y="60534"/>
                    </a:cubicBezTo>
                    <a:lnTo>
                      <a:pt x="59334" y="60043"/>
                    </a:lnTo>
                    <a:close/>
                    <a:moveTo>
                      <a:pt x="12366" y="61162"/>
                    </a:moveTo>
                    <a:lnTo>
                      <a:pt x="11916" y="61667"/>
                    </a:lnTo>
                    <a:cubicBezTo>
                      <a:pt x="12557" y="62226"/>
                      <a:pt x="13227" y="62787"/>
                      <a:pt x="13895" y="63291"/>
                    </a:cubicBezTo>
                    <a:lnTo>
                      <a:pt x="14304" y="62759"/>
                    </a:lnTo>
                    <a:cubicBezTo>
                      <a:pt x="13649" y="62254"/>
                      <a:pt x="12994" y="61722"/>
                      <a:pt x="12366" y="61162"/>
                    </a:cubicBezTo>
                    <a:close/>
                    <a:moveTo>
                      <a:pt x="57041" y="62090"/>
                    </a:moveTo>
                    <a:cubicBezTo>
                      <a:pt x="56440" y="62581"/>
                      <a:pt x="55798" y="63060"/>
                      <a:pt x="55157" y="63524"/>
                    </a:cubicBezTo>
                    <a:lnTo>
                      <a:pt x="55539" y="64070"/>
                    </a:lnTo>
                    <a:cubicBezTo>
                      <a:pt x="56194" y="63606"/>
                      <a:pt x="56850" y="63114"/>
                      <a:pt x="57477" y="62609"/>
                    </a:cubicBezTo>
                    <a:lnTo>
                      <a:pt x="57041" y="62090"/>
                    </a:lnTo>
                    <a:close/>
                    <a:moveTo>
                      <a:pt x="14755" y="63087"/>
                    </a:moveTo>
                    <a:lnTo>
                      <a:pt x="14359" y="63633"/>
                    </a:lnTo>
                    <a:cubicBezTo>
                      <a:pt x="15041" y="64137"/>
                      <a:pt x="15751" y="64629"/>
                      <a:pt x="16475" y="65080"/>
                    </a:cubicBezTo>
                    <a:lnTo>
                      <a:pt x="16830" y="64506"/>
                    </a:lnTo>
                    <a:cubicBezTo>
                      <a:pt x="16133" y="64070"/>
                      <a:pt x="15438" y="63591"/>
                      <a:pt x="14755" y="63087"/>
                    </a:cubicBezTo>
                    <a:close/>
                    <a:moveTo>
                      <a:pt x="54584" y="63919"/>
                    </a:moveTo>
                    <a:cubicBezTo>
                      <a:pt x="53887" y="64383"/>
                      <a:pt x="53177" y="64834"/>
                      <a:pt x="52455" y="65243"/>
                    </a:cubicBezTo>
                    <a:lnTo>
                      <a:pt x="52782" y="65830"/>
                    </a:lnTo>
                    <a:cubicBezTo>
                      <a:pt x="53519" y="65407"/>
                      <a:pt x="54256" y="64956"/>
                      <a:pt x="54966" y="64479"/>
                    </a:cubicBezTo>
                    <a:lnTo>
                      <a:pt x="54584" y="63919"/>
                    </a:lnTo>
                    <a:close/>
                    <a:moveTo>
                      <a:pt x="17307" y="64807"/>
                    </a:moveTo>
                    <a:lnTo>
                      <a:pt x="16952" y="65380"/>
                    </a:lnTo>
                    <a:cubicBezTo>
                      <a:pt x="17689" y="65830"/>
                      <a:pt x="18441" y="66254"/>
                      <a:pt x="19191" y="66636"/>
                    </a:cubicBezTo>
                    <a:lnTo>
                      <a:pt x="19505" y="66035"/>
                    </a:lnTo>
                    <a:cubicBezTo>
                      <a:pt x="18768" y="65653"/>
                      <a:pt x="18031" y="65243"/>
                      <a:pt x="17307" y="64807"/>
                    </a:cubicBezTo>
                    <a:close/>
                    <a:moveTo>
                      <a:pt x="51963" y="65516"/>
                    </a:moveTo>
                    <a:cubicBezTo>
                      <a:pt x="51239" y="65926"/>
                      <a:pt x="50475" y="66308"/>
                      <a:pt x="49725" y="66649"/>
                    </a:cubicBezTo>
                    <a:lnTo>
                      <a:pt x="50011" y="67264"/>
                    </a:lnTo>
                    <a:cubicBezTo>
                      <a:pt x="50775" y="66909"/>
                      <a:pt x="51554" y="66527"/>
                      <a:pt x="52291" y="66103"/>
                    </a:cubicBezTo>
                    <a:lnTo>
                      <a:pt x="51963" y="65516"/>
                    </a:lnTo>
                    <a:close/>
                    <a:moveTo>
                      <a:pt x="20010" y="66281"/>
                    </a:moveTo>
                    <a:lnTo>
                      <a:pt x="19710" y="66894"/>
                    </a:lnTo>
                    <a:cubicBezTo>
                      <a:pt x="20474" y="67264"/>
                      <a:pt x="21252" y="67618"/>
                      <a:pt x="22044" y="67932"/>
                    </a:cubicBezTo>
                    <a:lnTo>
                      <a:pt x="22303" y="67318"/>
                    </a:lnTo>
                    <a:cubicBezTo>
                      <a:pt x="21525" y="67004"/>
                      <a:pt x="20761" y="66649"/>
                      <a:pt x="20010" y="66281"/>
                    </a:cubicBezTo>
                    <a:close/>
                    <a:moveTo>
                      <a:pt x="49219" y="66881"/>
                    </a:moveTo>
                    <a:cubicBezTo>
                      <a:pt x="48455" y="67222"/>
                      <a:pt x="47677" y="67537"/>
                      <a:pt x="46886" y="67810"/>
                    </a:cubicBezTo>
                    <a:lnTo>
                      <a:pt x="47117" y="68450"/>
                    </a:lnTo>
                    <a:cubicBezTo>
                      <a:pt x="47909" y="68164"/>
                      <a:pt x="48715" y="67850"/>
                      <a:pt x="49492" y="67495"/>
                    </a:cubicBezTo>
                    <a:lnTo>
                      <a:pt x="49219" y="66881"/>
                    </a:lnTo>
                    <a:close/>
                    <a:moveTo>
                      <a:pt x="22822" y="67522"/>
                    </a:moveTo>
                    <a:lnTo>
                      <a:pt x="22576" y="68150"/>
                    </a:lnTo>
                    <a:cubicBezTo>
                      <a:pt x="23368" y="68450"/>
                      <a:pt x="24186" y="68738"/>
                      <a:pt x="25005" y="68983"/>
                    </a:cubicBezTo>
                    <a:lnTo>
                      <a:pt x="25197" y="68341"/>
                    </a:lnTo>
                    <a:cubicBezTo>
                      <a:pt x="24405" y="68096"/>
                      <a:pt x="23600" y="67823"/>
                      <a:pt x="22822" y="67522"/>
                    </a:cubicBezTo>
                    <a:close/>
                    <a:moveTo>
                      <a:pt x="46353" y="68001"/>
                    </a:moveTo>
                    <a:cubicBezTo>
                      <a:pt x="45575" y="68259"/>
                      <a:pt x="44756" y="68505"/>
                      <a:pt x="43951" y="68710"/>
                    </a:cubicBezTo>
                    <a:lnTo>
                      <a:pt x="44114" y="69366"/>
                    </a:lnTo>
                    <a:cubicBezTo>
                      <a:pt x="44947" y="69160"/>
                      <a:pt x="45766" y="68915"/>
                      <a:pt x="46571" y="68642"/>
                    </a:cubicBezTo>
                    <a:lnTo>
                      <a:pt x="46353" y="68001"/>
                    </a:lnTo>
                    <a:close/>
                    <a:moveTo>
                      <a:pt x="25742" y="68492"/>
                    </a:moveTo>
                    <a:lnTo>
                      <a:pt x="25551" y="69147"/>
                    </a:lnTo>
                    <a:cubicBezTo>
                      <a:pt x="26370" y="69379"/>
                      <a:pt x="27203" y="69584"/>
                      <a:pt x="28036" y="69761"/>
                    </a:cubicBezTo>
                    <a:lnTo>
                      <a:pt x="28172" y="69093"/>
                    </a:lnTo>
                    <a:cubicBezTo>
                      <a:pt x="27367" y="68929"/>
                      <a:pt x="26534" y="68723"/>
                      <a:pt x="25742" y="68492"/>
                    </a:cubicBezTo>
                    <a:close/>
                    <a:moveTo>
                      <a:pt x="43405" y="68847"/>
                    </a:moveTo>
                    <a:cubicBezTo>
                      <a:pt x="42600" y="69051"/>
                      <a:pt x="41767" y="69215"/>
                      <a:pt x="40948" y="69351"/>
                    </a:cubicBezTo>
                    <a:lnTo>
                      <a:pt x="41057" y="70021"/>
                    </a:lnTo>
                    <a:cubicBezTo>
                      <a:pt x="41903" y="69884"/>
                      <a:pt x="42749" y="69706"/>
                      <a:pt x="43568" y="69502"/>
                    </a:cubicBezTo>
                    <a:lnTo>
                      <a:pt x="43405" y="68847"/>
                    </a:lnTo>
                    <a:close/>
                    <a:moveTo>
                      <a:pt x="28718" y="69202"/>
                    </a:moveTo>
                    <a:lnTo>
                      <a:pt x="28596" y="69870"/>
                    </a:lnTo>
                    <a:cubicBezTo>
                      <a:pt x="29428" y="70021"/>
                      <a:pt x="30288" y="70157"/>
                      <a:pt x="31134" y="70252"/>
                    </a:cubicBezTo>
                    <a:lnTo>
                      <a:pt x="31202" y="69584"/>
                    </a:lnTo>
                    <a:cubicBezTo>
                      <a:pt x="30370" y="69488"/>
                      <a:pt x="29537" y="69366"/>
                      <a:pt x="28718" y="69202"/>
                    </a:cubicBezTo>
                    <a:close/>
                    <a:moveTo>
                      <a:pt x="40402" y="69433"/>
                    </a:moveTo>
                    <a:cubicBezTo>
                      <a:pt x="39570" y="69557"/>
                      <a:pt x="38737" y="69652"/>
                      <a:pt x="37904" y="69720"/>
                    </a:cubicBezTo>
                    <a:lnTo>
                      <a:pt x="37945" y="70389"/>
                    </a:lnTo>
                    <a:cubicBezTo>
                      <a:pt x="38805" y="70334"/>
                      <a:pt x="39652" y="70239"/>
                      <a:pt x="40498" y="70103"/>
                    </a:cubicBezTo>
                    <a:lnTo>
                      <a:pt x="40402" y="69433"/>
                    </a:lnTo>
                    <a:close/>
                    <a:moveTo>
                      <a:pt x="31762" y="69639"/>
                    </a:moveTo>
                    <a:lnTo>
                      <a:pt x="31694" y="70321"/>
                    </a:lnTo>
                    <a:cubicBezTo>
                      <a:pt x="32540" y="70403"/>
                      <a:pt x="33400" y="70457"/>
                      <a:pt x="34246" y="70485"/>
                    </a:cubicBezTo>
                    <a:lnTo>
                      <a:pt x="34274" y="69802"/>
                    </a:lnTo>
                    <a:cubicBezTo>
                      <a:pt x="33441" y="69788"/>
                      <a:pt x="32594" y="69734"/>
                      <a:pt x="31762" y="69639"/>
                    </a:cubicBezTo>
                    <a:close/>
                    <a:moveTo>
                      <a:pt x="37344" y="69761"/>
                    </a:moveTo>
                    <a:cubicBezTo>
                      <a:pt x="36649" y="69802"/>
                      <a:pt x="35952" y="69815"/>
                      <a:pt x="35270" y="69815"/>
                    </a:cubicBezTo>
                    <a:lnTo>
                      <a:pt x="34833" y="69815"/>
                    </a:lnTo>
                    <a:lnTo>
                      <a:pt x="34820" y="70498"/>
                    </a:lnTo>
                    <a:lnTo>
                      <a:pt x="35257" y="70498"/>
                    </a:lnTo>
                    <a:cubicBezTo>
                      <a:pt x="35966" y="70498"/>
                      <a:pt x="36676" y="70471"/>
                      <a:pt x="37386" y="70430"/>
                    </a:cubicBezTo>
                    <a:lnTo>
                      <a:pt x="37344" y="6976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681;p42">
                <a:extLst>
                  <a:ext uri="{FF2B5EF4-FFF2-40B4-BE49-F238E27FC236}">
                    <a16:creationId xmlns:a16="http://schemas.microsoft.com/office/drawing/2014/main" id="{E13FF0DC-D7D6-1E33-ADF9-E9FD055B286D}"/>
                  </a:ext>
                </a:extLst>
              </p:cNvPr>
              <p:cNvSpPr/>
              <p:nvPr/>
            </p:nvSpPr>
            <p:spPr>
              <a:xfrm rot="-5400000">
                <a:off x="1201838" y="1887550"/>
                <a:ext cx="1965900" cy="1965900"/>
              </a:xfrm>
              <a:prstGeom prst="blockArc">
                <a:avLst>
                  <a:gd name="adj1" fmla="val 13560149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682;p42">
                <a:extLst>
                  <a:ext uri="{FF2B5EF4-FFF2-40B4-BE49-F238E27FC236}">
                    <a16:creationId xmlns:a16="http://schemas.microsoft.com/office/drawing/2014/main" id="{DB6E3B80-6EBF-24F4-D5BD-9111E4B2F250}"/>
                  </a:ext>
                </a:extLst>
              </p:cNvPr>
              <p:cNvSpPr/>
              <p:nvPr/>
            </p:nvSpPr>
            <p:spPr>
              <a:xfrm rot="3949254">
                <a:off x="1201770" y="1887509"/>
                <a:ext cx="1965866" cy="1965866"/>
              </a:xfrm>
              <a:prstGeom prst="blockArc">
                <a:avLst>
                  <a:gd name="adj1" fmla="val 17246835"/>
                  <a:gd name="adj2" fmla="val 21599613"/>
                  <a:gd name="adj3" fmla="val 10681"/>
                </a:avLst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1657;p42">
              <a:extLst>
                <a:ext uri="{FF2B5EF4-FFF2-40B4-BE49-F238E27FC236}">
                  <a16:creationId xmlns:a16="http://schemas.microsoft.com/office/drawing/2014/main" id="{5F007926-FF5C-C48E-9BE4-487A74AEBC3C}"/>
                </a:ext>
              </a:extLst>
            </p:cNvPr>
            <p:cNvGrpSpPr/>
            <p:nvPr/>
          </p:nvGrpSpPr>
          <p:grpSpPr>
            <a:xfrm>
              <a:off x="3017383" y="563884"/>
              <a:ext cx="635477" cy="633411"/>
              <a:chOff x="6039282" y="1042577"/>
              <a:chExt cx="734315" cy="731929"/>
            </a:xfrm>
          </p:grpSpPr>
          <p:sp>
            <p:nvSpPr>
              <p:cNvPr id="7" name="Google Shape;1658;p42">
                <a:extLst>
                  <a:ext uri="{FF2B5EF4-FFF2-40B4-BE49-F238E27FC236}">
                    <a16:creationId xmlns:a16="http://schemas.microsoft.com/office/drawing/2014/main" id="{0716053C-417B-4980-1609-813460FD0FF5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659;p42">
                <a:extLst>
                  <a:ext uri="{FF2B5EF4-FFF2-40B4-BE49-F238E27FC236}">
                    <a16:creationId xmlns:a16="http://schemas.microsoft.com/office/drawing/2014/main" id="{F9E57AD9-B5C8-0FA9-0CA2-5D54A4D0B0FF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660;p42">
                <a:extLst>
                  <a:ext uri="{FF2B5EF4-FFF2-40B4-BE49-F238E27FC236}">
                    <a16:creationId xmlns:a16="http://schemas.microsoft.com/office/drawing/2014/main" id="{192012D0-E2FF-F460-20EF-4D12DA317460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661;p42">
                <a:extLst>
                  <a:ext uri="{FF2B5EF4-FFF2-40B4-BE49-F238E27FC236}">
                    <a16:creationId xmlns:a16="http://schemas.microsoft.com/office/drawing/2014/main" id="{2DCAE1BA-ED68-FBA2-51F2-47A0E2C98249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662;p42">
                <a:extLst>
                  <a:ext uri="{FF2B5EF4-FFF2-40B4-BE49-F238E27FC236}">
                    <a16:creationId xmlns:a16="http://schemas.microsoft.com/office/drawing/2014/main" id="{B4FF9995-A44C-784E-12CF-27BACD28514D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663;p42">
                <a:extLst>
                  <a:ext uri="{FF2B5EF4-FFF2-40B4-BE49-F238E27FC236}">
                    <a16:creationId xmlns:a16="http://schemas.microsoft.com/office/drawing/2014/main" id="{DC8128EA-72F7-88C5-C9B1-804EE52465AC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664;p42">
                <a:extLst>
                  <a:ext uri="{FF2B5EF4-FFF2-40B4-BE49-F238E27FC236}">
                    <a16:creationId xmlns:a16="http://schemas.microsoft.com/office/drawing/2014/main" id="{240B2410-37C4-352C-0E78-853DA74A72CA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665;p42">
                <a:extLst>
                  <a:ext uri="{FF2B5EF4-FFF2-40B4-BE49-F238E27FC236}">
                    <a16:creationId xmlns:a16="http://schemas.microsoft.com/office/drawing/2014/main" id="{59423C7E-6C5A-4C49-AC78-339259BC8BAB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666;p42">
                <a:extLst>
                  <a:ext uri="{FF2B5EF4-FFF2-40B4-BE49-F238E27FC236}">
                    <a16:creationId xmlns:a16="http://schemas.microsoft.com/office/drawing/2014/main" id="{2AEFE0B2-8A0A-A691-0F06-7E42C1CD7AF4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667;p42">
                <a:extLst>
                  <a:ext uri="{FF2B5EF4-FFF2-40B4-BE49-F238E27FC236}">
                    <a16:creationId xmlns:a16="http://schemas.microsoft.com/office/drawing/2014/main" id="{A2E95C98-4E5D-37FB-EA57-8AE580C9706F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668;p42">
                <a:extLst>
                  <a:ext uri="{FF2B5EF4-FFF2-40B4-BE49-F238E27FC236}">
                    <a16:creationId xmlns:a16="http://schemas.microsoft.com/office/drawing/2014/main" id="{A869BCDA-D212-A7EA-A501-0DC821FA13E5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669;p42">
                <a:extLst>
                  <a:ext uri="{FF2B5EF4-FFF2-40B4-BE49-F238E27FC236}">
                    <a16:creationId xmlns:a16="http://schemas.microsoft.com/office/drawing/2014/main" id="{C95BA687-69D7-8FA3-5250-2FAF5DA03AED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670;p42">
                <a:extLst>
                  <a:ext uri="{FF2B5EF4-FFF2-40B4-BE49-F238E27FC236}">
                    <a16:creationId xmlns:a16="http://schemas.microsoft.com/office/drawing/2014/main" id="{907BD9AF-15D9-9B90-5AF1-0D3961E6767E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671;p42">
                <a:extLst>
                  <a:ext uri="{FF2B5EF4-FFF2-40B4-BE49-F238E27FC236}">
                    <a16:creationId xmlns:a16="http://schemas.microsoft.com/office/drawing/2014/main" id="{1E3E6653-AA93-513C-1042-95227F8843EC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672;p42">
                <a:extLst>
                  <a:ext uri="{FF2B5EF4-FFF2-40B4-BE49-F238E27FC236}">
                    <a16:creationId xmlns:a16="http://schemas.microsoft.com/office/drawing/2014/main" id="{78E742A4-4801-2E7D-7C63-2C9CDC220EAE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73;p42">
                <a:extLst>
                  <a:ext uri="{FF2B5EF4-FFF2-40B4-BE49-F238E27FC236}">
                    <a16:creationId xmlns:a16="http://schemas.microsoft.com/office/drawing/2014/main" id="{8D2C8467-C967-E36C-0875-F6EE3679A57B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74;p42">
                <a:extLst>
                  <a:ext uri="{FF2B5EF4-FFF2-40B4-BE49-F238E27FC236}">
                    <a16:creationId xmlns:a16="http://schemas.microsoft.com/office/drawing/2014/main" id="{35281728-8D6A-0E3C-7928-88C8D059205E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675;p42">
                <a:extLst>
                  <a:ext uri="{FF2B5EF4-FFF2-40B4-BE49-F238E27FC236}">
                    <a16:creationId xmlns:a16="http://schemas.microsoft.com/office/drawing/2014/main" id="{F2EB57CF-5723-2EE1-CE32-4EB2FFDC4AB8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676;p42">
                <a:extLst>
                  <a:ext uri="{FF2B5EF4-FFF2-40B4-BE49-F238E27FC236}">
                    <a16:creationId xmlns:a16="http://schemas.microsoft.com/office/drawing/2014/main" id="{8722C634-F55A-F2E1-DBCD-013A924CFFBB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677;p42">
                <a:extLst>
                  <a:ext uri="{FF2B5EF4-FFF2-40B4-BE49-F238E27FC236}">
                    <a16:creationId xmlns:a16="http://schemas.microsoft.com/office/drawing/2014/main" id="{F1E92C66-CD9F-DA33-B327-5256C2D1ED66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678;p42">
                <a:extLst>
                  <a:ext uri="{FF2B5EF4-FFF2-40B4-BE49-F238E27FC236}">
                    <a16:creationId xmlns:a16="http://schemas.microsoft.com/office/drawing/2014/main" id="{3B1BB135-6098-8B1C-3B89-3AE49AE732FE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184;p31">
              <a:extLst>
                <a:ext uri="{FF2B5EF4-FFF2-40B4-BE49-F238E27FC236}">
                  <a16:creationId xmlns:a16="http://schemas.microsoft.com/office/drawing/2014/main" id="{6CD3B921-DD25-3341-639D-FE66AD28BA33}"/>
                </a:ext>
              </a:extLst>
            </p:cNvPr>
            <p:cNvSpPr txBox="1">
              <a:spLocks/>
            </p:cNvSpPr>
            <p:nvPr/>
          </p:nvSpPr>
          <p:spPr>
            <a:xfrm>
              <a:off x="4022116" y="539105"/>
              <a:ext cx="2981138" cy="720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400" b="0" i="0" u="none" strike="noStrike" cap="none">
                  <a:solidFill>
                    <a:schemeClr val="lt2"/>
                  </a:solidFill>
                  <a:latin typeface="Fira Sans Condensed Light"/>
                  <a:ea typeface="Fira Sans Condensed Light"/>
                  <a:cs typeface="Fira Sans Condensed Light"/>
                  <a:sym typeface="Fira Sans Condensed Light"/>
                </a:defRPr>
              </a:lvl1pPr>
              <a:lvl2pPr marL="914400" marR="0" lvl="1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2pPr>
              <a:lvl3pPr marL="1371600" marR="0" lvl="2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3pPr>
              <a:lvl4pPr marL="1828800" marR="0" lvl="3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4pPr>
              <a:lvl5pPr marL="2286000" marR="0" lvl="4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5pPr>
              <a:lvl6pPr marL="2743200" marR="0" lvl="5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6pPr>
              <a:lvl7pPr marL="3200400" marR="0" lvl="6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7pPr>
              <a:lvl8pPr marL="3657600" marR="0" lvl="7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8pPr>
              <a:lvl9pPr marL="4114800" marR="0" lvl="8" indent="-3048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100"/>
                <a:buFont typeface="Josefin Slab"/>
                <a:buNone/>
                <a:defRPr sz="1100" b="0" i="0" u="none" strike="noStrike" cap="none">
                  <a:solidFill>
                    <a:schemeClr val="lt2"/>
                  </a:solidFill>
                  <a:latin typeface="Josefin Slab"/>
                  <a:ea typeface="Josefin Slab"/>
                  <a:cs typeface="Josefin Slab"/>
                  <a:sym typeface="Josefin Slab"/>
                </a:defRPr>
              </a:lvl9pPr>
            </a:lstStyle>
            <a:p>
              <a:pPr marL="0" indent="0">
                <a:buSzPts val="3000"/>
              </a:pPr>
              <a:r>
                <a:rPr lang="zh-TW" altLang="en-US" sz="4400" dirty="0">
                  <a:latin typeface="SoukouMincho" panose="02000600000000000000" pitchFamily="2" charset="-128"/>
                  <a:ea typeface="SoukouMincho" panose="02000600000000000000" pitchFamily="2" charset="-128"/>
                  <a:cs typeface="Rajdhani"/>
                </a:rPr>
                <a:t>設計目標</a:t>
              </a:r>
            </a:p>
          </p:txBody>
        </p:sp>
      </p:grp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FAF90874-D804-8A06-9A58-2F971E4E2B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389405"/>
              </p:ext>
            </p:extLst>
          </p:nvPr>
        </p:nvGraphicFramePr>
        <p:xfrm>
          <a:off x="1369840" y="1531776"/>
          <a:ext cx="6404319" cy="1810893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3115074">
                  <a:extLst>
                    <a:ext uri="{9D8B030D-6E8A-4147-A177-3AD203B41FA5}">
                      <a16:colId xmlns:a16="http://schemas.microsoft.com/office/drawing/2014/main" val="1761040538"/>
                    </a:ext>
                  </a:extLst>
                </a:gridCol>
                <a:gridCol w="3289245">
                  <a:extLst>
                    <a:ext uri="{9D8B030D-6E8A-4147-A177-3AD203B41FA5}">
                      <a16:colId xmlns:a16="http://schemas.microsoft.com/office/drawing/2014/main" val="303493426"/>
                    </a:ext>
                  </a:extLst>
                </a:gridCol>
              </a:tblGrid>
              <a:tr h="603631">
                <a:tc>
                  <a:txBody>
                    <a:bodyPr/>
                    <a:lstStyle/>
                    <a:p>
                      <a:pPr marL="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3000"/>
                        <a:buFont typeface="Josefin Slab"/>
                        <a:buNone/>
                      </a:pPr>
                      <a:r>
                        <a:rPr lang="zh-TW" altLang="en-US" sz="3200" b="0" i="0" u="none" strike="noStrike" cap="none" dirty="0">
                          <a:ln>
                            <a:solidFill>
                              <a:schemeClr val="tx2"/>
                            </a:solidFill>
                          </a:ln>
                          <a:solidFill>
                            <a:schemeClr val="tx2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Rajdhani"/>
                          <a:sym typeface="Fira Sans Condensed Light"/>
                        </a:rPr>
                        <a:t>演算法運算效率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3000"/>
                        <a:buFont typeface="Josefin Slab"/>
                        <a:buNone/>
                      </a:pPr>
                      <a:r>
                        <a:rPr lang="en-US" altLang="zh-TW" sz="3200" b="0" i="0" u="none" strike="noStrike" cap="none" dirty="0">
                          <a:ln>
                            <a:solidFill>
                              <a:schemeClr val="tx2"/>
                            </a:solidFill>
                          </a:ln>
                          <a:solidFill>
                            <a:schemeClr val="tx2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Rajdhani"/>
                          <a:sym typeface="Fira Sans Condensed Light"/>
                        </a:rPr>
                        <a:t>0.2(s)</a:t>
                      </a:r>
                      <a:endParaRPr lang="zh-TW" altLang="en-US" sz="3200" b="0" i="0" u="none" strike="noStrike" cap="none" dirty="0">
                        <a:ln>
                          <a:solidFill>
                            <a:schemeClr val="tx2"/>
                          </a:solidFill>
                        </a:ln>
                        <a:solidFill>
                          <a:schemeClr val="tx2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  <a:cs typeface="Rajdhani"/>
                        <a:sym typeface="Fira Sans Condensed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822641"/>
                  </a:ext>
                </a:extLst>
              </a:tr>
              <a:tr h="603631">
                <a:tc>
                  <a:txBody>
                    <a:bodyPr/>
                    <a:lstStyle/>
                    <a:p>
                      <a:pPr marL="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3000"/>
                        <a:buFont typeface="Josefin Slab"/>
                        <a:buNone/>
                      </a:pPr>
                      <a:r>
                        <a:rPr lang="zh-TW" altLang="en-US" sz="3200" b="0" i="0" u="none" strike="noStrike" cap="none" dirty="0">
                          <a:ln>
                            <a:solidFill>
                              <a:schemeClr val="tx2"/>
                            </a:solidFill>
                          </a:ln>
                          <a:solidFill>
                            <a:schemeClr val="tx2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Rajdhani"/>
                          <a:sym typeface="Fira Sans Condensed Light"/>
                        </a:rPr>
                        <a:t>影像偵測效率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3000"/>
                        <a:buFont typeface="Josefin Slab"/>
                        <a:buNone/>
                      </a:pPr>
                      <a:r>
                        <a:rPr lang="en-US" altLang="zh-TW" sz="3200" b="0" i="0" u="none" strike="noStrike" cap="none" dirty="0">
                          <a:ln>
                            <a:solidFill>
                              <a:schemeClr val="tx2"/>
                            </a:solidFill>
                          </a:ln>
                          <a:solidFill>
                            <a:schemeClr val="tx2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Rajdhani"/>
                          <a:sym typeface="Fira Sans Condensed Light"/>
                        </a:rPr>
                        <a:t>4(fps)</a:t>
                      </a:r>
                      <a:endParaRPr lang="zh-TW" altLang="en-US" sz="3200" b="0" i="0" u="none" strike="noStrike" cap="none" dirty="0">
                        <a:ln>
                          <a:solidFill>
                            <a:schemeClr val="tx2"/>
                          </a:solidFill>
                        </a:ln>
                        <a:solidFill>
                          <a:schemeClr val="tx2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  <a:cs typeface="Rajdhani"/>
                        <a:sym typeface="Fira Sans Condensed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9837395"/>
                  </a:ext>
                </a:extLst>
              </a:tr>
              <a:tr h="6036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3000"/>
                        <a:buFont typeface="Josefin Slab"/>
                        <a:buNone/>
                        <a:tabLst/>
                        <a:defRPr/>
                      </a:pPr>
                      <a:r>
                        <a:rPr lang="zh-TW" altLang="en-US" sz="3200" b="0" i="0" u="none" strike="noStrike" cap="none" dirty="0">
                          <a:ln>
                            <a:solidFill>
                              <a:schemeClr val="tx2"/>
                            </a:solidFill>
                          </a:ln>
                          <a:solidFill>
                            <a:schemeClr val="tx2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Rajdhani"/>
                          <a:sym typeface="Fira Sans Condensed Light"/>
                        </a:rPr>
                        <a:t>車輛移動速度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3000"/>
                        <a:buFont typeface="Josefin Slab"/>
                        <a:buNone/>
                      </a:pPr>
                      <a:r>
                        <a:rPr lang="en-US" altLang="zh-TW" sz="3200" b="0" i="0" u="none" strike="noStrike" cap="none" dirty="0">
                          <a:ln>
                            <a:solidFill>
                              <a:schemeClr val="tx2"/>
                            </a:solidFill>
                          </a:ln>
                          <a:solidFill>
                            <a:schemeClr val="tx2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Rajdhani"/>
                          <a:sym typeface="Fira Sans Condensed Light"/>
                        </a:rPr>
                        <a:t>0.1(m/s)</a:t>
                      </a:r>
                      <a:endParaRPr lang="zh-TW" altLang="en-US" sz="3200" b="0" i="0" u="none" strike="noStrike" cap="none" dirty="0">
                        <a:ln>
                          <a:solidFill>
                            <a:schemeClr val="tx2"/>
                          </a:solidFill>
                        </a:ln>
                        <a:solidFill>
                          <a:schemeClr val="tx2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  <a:cs typeface="Rajdhani"/>
                        <a:sym typeface="Fira Sans Condensed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4247500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B465D22E-4E7B-FA1C-80F6-4FD74525B6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9388662"/>
              </p:ext>
            </p:extLst>
          </p:nvPr>
        </p:nvGraphicFramePr>
        <p:xfrm>
          <a:off x="1369840" y="3374450"/>
          <a:ext cx="6404319" cy="1182751"/>
        </p:xfrm>
        <a:graphic>
          <a:graphicData uri="http://schemas.openxmlformats.org/drawingml/2006/table">
            <a:tbl>
              <a:tblPr firstRow="1" bandRow="1">
                <a:tableStyleId>{42E02367-6310-4FDD-A0BC-0D42DE320BC0}</a:tableStyleId>
              </a:tblPr>
              <a:tblGrid>
                <a:gridCol w="3115074">
                  <a:extLst>
                    <a:ext uri="{9D8B030D-6E8A-4147-A177-3AD203B41FA5}">
                      <a16:colId xmlns:a16="http://schemas.microsoft.com/office/drawing/2014/main" val="1761040538"/>
                    </a:ext>
                  </a:extLst>
                </a:gridCol>
                <a:gridCol w="3289245">
                  <a:extLst>
                    <a:ext uri="{9D8B030D-6E8A-4147-A177-3AD203B41FA5}">
                      <a16:colId xmlns:a16="http://schemas.microsoft.com/office/drawing/2014/main" val="303493426"/>
                    </a:ext>
                  </a:extLst>
                </a:gridCol>
              </a:tblGrid>
              <a:tr h="6036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3000"/>
                        <a:buFont typeface="Josefin Slab"/>
                        <a:buNone/>
                        <a:tabLst/>
                        <a:defRPr/>
                      </a:pPr>
                      <a:r>
                        <a:rPr lang="zh-TW" altLang="en-US" sz="3200" b="0" i="0" u="none" strike="noStrike" cap="none" dirty="0">
                          <a:solidFill>
                            <a:schemeClr val="tx2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Rajdhani"/>
                          <a:sym typeface="Fira Sans Condensed Light"/>
                        </a:rPr>
                        <a:t>車輛</a:t>
                      </a:r>
                      <a:r>
                        <a:rPr lang="zh-TW" altLang="en-US" sz="3200" b="0" i="0" u="none" strike="noStrike" cap="none" dirty="0">
                          <a:ln>
                            <a:solidFill>
                              <a:schemeClr val="tx2"/>
                            </a:solidFill>
                          </a:ln>
                          <a:solidFill>
                            <a:schemeClr val="tx2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Rajdhani"/>
                          <a:sym typeface="Fira Sans Condensed Light"/>
                        </a:rPr>
                        <a:t>響應時間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3000"/>
                        <a:buFont typeface="Josefin Slab"/>
                        <a:buNone/>
                      </a:pPr>
                      <a:r>
                        <a:rPr lang="en-US" altLang="zh-TW" sz="3200" b="0" i="0" u="none" strike="noStrike" cap="none" dirty="0">
                          <a:ln>
                            <a:solidFill>
                              <a:schemeClr val="tx2"/>
                            </a:solidFill>
                          </a:ln>
                          <a:solidFill>
                            <a:schemeClr val="tx2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Rajdhani"/>
                          <a:sym typeface="Fira Sans Condensed Light"/>
                        </a:rPr>
                        <a:t>0.5(s)</a:t>
                      </a:r>
                      <a:endParaRPr lang="zh-TW" altLang="en-US" sz="3200" b="0" i="0" u="none" strike="noStrike" cap="none" dirty="0">
                        <a:ln>
                          <a:solidFill>
                            <a:schemeClr val="tx2"/>
                          </a:solidFill>
                        </a:ln>
                        <a:solidFill>
                          <a:schemeClr val="tx2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  <a:cs typeface="Rajdhani"/>
                        <a:sym typeface="Fira Sans Condensed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4247500"/>
                  </a:ext>
                </a:extLst>
              </a:tr>
              <a:tr h="5460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3000"/>
                        <a:buFont typeface="Josefin Slab"/>
                        <a:buNone/>
                        <a:tabLst/>
                        <a:defRPr/>
                      </a:pPr>
                      <a:r>
                        <a:rPr lang="zh-TW" altLang="en-US" sz="3200" b="0" i="0" u="none" strike="noStrike" cap="none" dirty="0">
                          <a:solidFill>
                            <a:schemeClr val="tx2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Rajdhani"/>
                          <a:sym typeface="Fira Sans Condensed Light"/>
                        </a:rPr>
                        <a:t>車輛轉向速度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3000"/>
                        <a:buFont typeface="Josefin Slab"/>
                        <a:buNone/>
                      </a:pPr>
                      <a:r>
                        <a:rPr lang="en-US" altLang="zh-TW" sz="3200" b="0" i="0" u="none" strike="noStrike" cap="none" dirty="0">
                          <a:solidFill>
                            <a:schemeClr val="tx2"/>
                          </a:solidFill>
                          <a:latin typeface="SoukouMincho" panose="02000600000000000000" pitchFamily="2" charset="-128"/>
                          <a:ea typeface="SoukouMincho" panose="02000600000000000000" pitchFamily="2" charset="-128"/>
                          <a:cs typeface="Rajdhani"/>
                          <a:sym typeface="Fira Sans Condensed Light"/>
                        </a:rPr>
                        <a:t>0.2(rad/s)</a:t>
                      </a:r>
                      <a:endParaRPr lang="zh-TW" altLang="en-US" sz="3200" b="0" i="0" u="none" strike="noStrike" cap="none" dirty="0">
                        <a:solidFill>
                          <a:schemeClr val="tx2"/>
                        </a:solidFill>
                        <a:latin typeface="SoukouMincho" panose="02000600000000000000" pitchFamily="2" charset="-128"/>
                        <a:ea typeface="SoukouMincho" panose="02000600000000000000" pitchFamily="2" charset="-128"/>
                        <a:cs typeface="Rajdhani"/>
                        <a:sym typeface="Fira Sans Condensed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8689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0260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8D16F957-EF1F-1CEF-D195-B7FAE1098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>
            <a:extLst>
              <a:ext uri="{FF2B5EF4-FFF2-40B4-BE49-F238E27FC236}">
                <a16:creationId xmlns:a16="http://schemas.microsoft.com/office/drawing/2014/main" id="{F93B5A1C-913A-07EE-EB06-9B84CC0451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38568" y="1802800"/>
            <a:ext cx="5793797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dirty="0">
                <a:solidFill>
                  <a:schemeClr val="tx2"/>
                </a:solidFill>
                <a:effectLst/>
                <a:latin typeface="SoukouMincho" panose="02000600000000000000" pitchFamily="2" charset="-128"/>
                <a:ea typeface="SoukouMincho" panose="02000600000000000000" pitchFamily="2" charset="-128"/>
              </a:rPr>
              <a:t>機械結構草圖</a:t>
            </a:r>
          </a:p>
        </p:txBody>
      </p:sp>
      <p:sp>
        <p:nvSpPr>
          <p:cNvPr id="124" name="Google Shape;124;p26">
            <a:extLst>
              <a:ext uri="{FF2B5EF4-FFF2-40B4-BE49-F238E27FC236}">
                <a16:creationId xmlns:a16="http://schemas.microsoft.com/office/drawing/2014/main" id="{0EEF6791-F745-3AEB-F0CA-2BD27BF756EF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397937" y="1802800"/>
            <a:ext cx="2161999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02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>
            <a:extLst>
              <a:ext uri="{FF2B5EF4-FFF2-40B4-BE49-F238E27FC236}">
                <a16:creationId xmlns:a16="http://schemas.microsoft.com/office/drawing/2014/main" id="{6B489516-AFA8-796E-B5AE-03B52C7FCC6D}"/>
              </a:ext>
            </a:extLst>
          </p:cNvPr>
          <p:cNvCxnSpPr>
            <a:cxnSpLocks/>
          </p:cNvCxnSpPr>
          <p:nvPr/>
        </p:nvCxnSpPr>
        <p:spPr>
          <a:xfrm>
            <a:off x="27182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744378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>
          <a:extLst>
            <a:ext uri="{FF2B5EF4-FFF2-40B4-BE49-F238E27FC236}">
              <a16:creationId xmlns:a16="http://schemas.microsoft.com/office/drawing/2014/main" id="{BA37F0A8-2F4A-2C84-8D91-AB91B8E56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8">
            <a:extLst>
              <a:ext uri="{FF2B5EF4-FFF2-40B4-BE49-F238E27FC236}">
                <a16:creationId xmlns:a16="http://schemas.microsoft.com/office/drawing/2014/main" id="{C508982F-8347-B0A2-7A12-9879DE04D2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8346" y="891324"/>
            <a:ext cx="7387308" cy="33608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設計目標：</a:t>
            </a: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br>
              <a:rPr lang="en-US" altLang="zh-TW" sz="40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利用麥克納姆輪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設計多功能自走車</a:t>
            </a:r>
            <a:br>
              <a:rPr lang="en-US" altLang="zh-TW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</a:br>
            <a:r>
              <a:rPr lang="zh-TW" altLang="en-US" sz="28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包含影像循線、自動跟隨、手把控制等功能</a:t>
            </a:r>
            <a:endParaRPr sz="28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12901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DAB141B9-04C2-1822-154E-065E07BECD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>
            <a:extLst>
              <a:ext uri="{FF2B5EF4-FFF2-40B4-BE49-F238E27FC236}">
                <a16:creationId xmlns:a16="http://schemas.microsoft.com/office/drawing/2014/main" id="{D3888C40-ECE1-C966-E54F-30BC977150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9569" y="1802800"/>
            <a:ext cx="5145494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控制器</a:t>
            </a:r>
          </a:p>
        </p:txBody>
      </p:sp>
      <p:sp>
        <p:nvSpPr>
          <p:cNvPr id="124" name="Google Shape;124;p26">
            <a:extLst>
              <a:ext uri="{FF2B5EF4-FFF2-40B4-BE49-F238E27FC236}">
                <a16:creationId xmlns:a16="http://schemas.microsoft.com/office/drawing/2014/main" id="{A25A9E68-C7B6-9059-D3CD-442682B1F4A6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78937" y="1802800"/>
            <a:ext cx="2161999" cy="1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400"/>
            </a:pPr>
            <a:r>
              <a:rPr lang="en" sz="7200" dirty="0">
                <a:solidFill>
                  <a:schemeClr val="tx2"/>
                </a:solidFill>
                <a:latin typeface="SoukouMincho" panose="02000600000000000000" pitchFamily="2" charset="-128"/>
                <a:ea typeface="SoukouMincho" panose="02000600000000000000" pitchFamily="2" charset="-128"/>
              </a:rPr>
              <a:t>03</a:t>
            </a:r>
            <a:endParaRPr sz="7200" dirty="0">
              <a:solidFill>
                <a:schemeClr val="tx2"/>
              </a:solidFill>
              <a:latin typeface="SoukouMincho" panose="02000600000000000000" pitchFamily="2" charset="-128"/>
              <a:ea typeface="SoukouMincho" panose="02000600000000000000" pitchFamily="2" charset="-128"/>
            </a:endParaRPr>
          </a:p>
        </p:txBody>
      </p:sp>
      <p:cxnSp>
        <p:nvCxnSpPr>
          <p:cNvPr id="130" name="Google Shape;130;p26">
            <a:extLst>
              <a:ext uri="{FF2B5EF4-FFF2-40B4-BE49-F238E27FC236}">
                <a16:creationId xmlns:a16="http://schemas.microsoft.com/office/drawing/2014/main" id="{F34CA4B9-E20D-6335-4CD0-FF6BE8208038}"/>
              </a:ext>
            </a:extLst>
          </p:cNvPr>
          <p:cNvCxnSpPr>
            <a:cxnSpLocks/>
          </p:cNvCxnSpPr>
          <p:nvPr/>
        </p:nvCxnSpPr>
        <p:spPr>
          <a:xfrm>
            <a:off x="3099271" y="1802800"/>
            <a:ext cx="0" cy="14393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731713534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8857</TotalTime>
  <Words>942</Words>
  <Application>Microsoft Macintosh PowerPoint</Application>
  <PresentationFormat>如螢幕大小 (16:9)</PresentationFormat>
  <Paragraphs>286</Paragraphs>
  <Slides>43</Slides>
  <Notes>43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43</vt:i4>
      </vt:variant>
    </vt:vector>
  </HeadingPairs>
  <TitlesOfParts>
    <vt:vector size="49" baseType="lpstr">
      <vt:lpstr>Josefin Slab</vt:lpstr>
      <vt:lpstr>Microsoft JhengHei</vt:lpstr>
      <vt:lpstr>SoukouMincho</vt:lpstr>
      <vt:lpstr>Arial</vt:lpstr>
      <vt:lpstr>Times New Roman</vt:lpstr>
      <vt:lpstr>Ai Tech Agency by Slidesgo</vt:lpstr>
      <vt:lpstr>PowerPoint 簡報</vt:lpstr>
      <vt:lpstr>PowerPoint 簡報</vt:lpstr>
      <vt:lpstr>PowerPoint 簡報</vt:lpstr>
      <vt:lpstr>整體功能</vt:lpstr>
      <vt:lpstr>設計目標：  利用麥克納姆輪 設計多功能自走車 包含影像循線、自動跟隨、手把控制等功能</vt:lpstr>
      <vt:lpstr>PowerPoint 簡報</vt:lpstr>
      <vt:lpstr>機械結構草圖</vt:lpstr>
      <vt:lpstr>設計目標：  利用麥克納姆輪 設計多功能自走車 包含影像循線、自動跟隨、手把控制等功能</vt:lpstr>
      <vt:lpstr>控制器</vt:lpstr>
      <vt:lpstr>PowerPoint 簡報</vt:lpstr>
      <vt:lpstr>功能： 傳輸影像 接收藍牙訊號  個數： 1個</vt:lpstr>
      <vt:lpstr>功能： 控制L298N （計算藍牙訊號）  個數： 1個</vt:lpstr>
      <vt:lpstr>功能： 影像偵測 控制演算法計算  個數： 1個</vt:lpstr>
      <vt:lpstr>功能： 控制直流馬達  個數： 2個</vt:lpstr>
      <vt:lpstr>致動器</vt:lpstr>
      <vt:lpstr>PowerPoint 簡報</vt:lpstr>
      <vt:lpstr>功能： 驅動麥克納姆輪  個數： 4個</vt:lpstr>
      <vt:lpstr>感測器</vt:lpstr>
      <vt:lpstr>PowerPoint 簡報</vt:lpstr>
      <vt:lpstr>功能： 拍攝影像   個數： 1個</vt:lpstr>
      <vt:lpstr>功能： 接收藍牙訊號  個數： 2個</vt:lpstr>
      <vt:lpstr>人機界面</vt:lpstr>
      <vt:lpstr>設計目標：  利用麥克納姆輪 設計多功能自走車 包含影像循線、自動跟隨、手把控制等功能</vt:lpstr>
      <vt:lpstr>演算法設計</vt:lpstr>
      <vt:lpstr>設計目標：  利用麥克納姆輪 設計多功能自走車 包含影像循線、自動跟隨、手把控制等功能</vt:lpstr>
      <vt:lpstr>測試結果</vt:lpstr>
      <vt:lpstr>設計目標：  利用麥克納姆輪 設計多功能自走車 包含影像循線、自動跟隨、手把控制等功能</vt:lpstr>
      <vt:lpstr>研究進度與花費</vt:lpstr>
      <vt:lpstr>PowerPoint 簡報</vt:lpstr>
      <vt:lpstr>PowerPoint 簡報</vt:lpstr>
      <vt:lpstr>Appendix</vt:lpstr>
      <vt:lpstr>PowerPoint 簡報</vt:lpstr>
      <vt:lpstr>整體功能</vt:lpstr>
      <vt:lpstr>控制器規格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THANK!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TECH AGENCY</dc:title>
  <cp:lastModifiedBy>子晨 王</cp:lastModifiedBy>
  <cp:revision>82</cp:revision>
  <cp:lastPrinted>2024-05-22T06:15:29Z</cp:lastPrinted>
  <dcterms:modified xsi:type="dcterms:W3CDTF">2025-03-28T06:02:44Z</dcterms:modified>
</cp:coreProperties>
</file>